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png" ContentType="image/png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</p:sldIdLst>
  <p:sldSz cx="10693400" cy="7562850"/>
  <p:notesSz cx="10693400" cy="75628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6627" y="682498"/>
            <a:ext cx="9280144" cy="11391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1967" y="1860550"/>
            <a:ext cx="9189465" cy="3792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795256" y="6749118"/>
            <a:ext cx="203200" cy="194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Relationship Id="rId3" Type="http://schemas.openxmlformats.org/officeDocument/2006/relationships/image" Target="../media/image14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3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5.pn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pn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pn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1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2.pn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3.pn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4.jp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5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6.jp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7.jp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jp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9.pn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0.jp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1.pn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2.jp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3.jp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4.pn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5.jp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6.jp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7.pn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8.pn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g"/><Relationship Id="rId3" Type="http://schemas.openxmlformats.org/officeDocument/2006/relationships/image" Target="../media/image70.png"/><Relationship Id="rId4" Type="http://schemas.openxmlformats.org/officeDocument/2006/relationships/image" Target="../media/image71.pn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2.png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3.jp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jpg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png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6.png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png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8.png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9.png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0.png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png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png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3.png"/></Relationships>
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4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14176" y="2055939"/>
            <a:ext cx="5996336" cy="5877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18005" y="3249549"/>
            <a:ext cx="8052434" cy="1205230"/>
          </a:xfrm>
          <a:prstGeom prst="rect"/>
        </p:spPr>
        <p:txBody>
          <a:bodyPr wrap="square" lIns="0" tIns="51435" rIns="0" bIns="0" rtlCol="0" vert="horz">
            <a:spAutoFit/>
          </a:bodyPr>
          <a:lstStyle/>
          <a:p>
            <a:pPr marL="1447800" marR="5080" indent="-1435735">
              <a:lnSpc>
                <a:spcPts val="4550"/>
              </a:lnSpc>
              <a:spcBef>
                <a:spcPts val="405"/>
              </a:spcBef>
              <a:tabLst>
                <a:tab pos="3790315" algn="l"/>
                <a:tab pos="7453630" algn="l"/>
              </a:tabLst>
            </a:pPr>
            <a:r>
              <a:rPr dirty="0" u="none" sz="3950" spc="-5">
                <a:solidFill>
                  <a:srgbClr val="0000FF"/>
                </a:solidFill>
              </a:rPr>
              <a:t>Fundamen</a:t>
            </a:r>
            <a:r>
              <a:rPr dirty="0" u="none" sz="3950">
                <a:solidFill>
                  <a:srgbClr val="0000FF"/>
                </a:solidFill>
              </a:rPr>
              <a:t>t</a:t>
            </a:r>
            <a:r>
              <a:rPr dirty="0" u="none" sz="3950" spc="-5">
                <a:solidFill>
                  <a:srgbClr val="0000FF"/>
                </a:solidFill>
              </a:rPr>
              <a:t>os</a:t>
            </a:r>
            <a:r>
              <a:rPr dirty="0" u="none" sz="3950">
                <a:solidFill>
                  <a:srgbClr val="0000FF"/>
                </a:solidFill>
              </a:rPr>
              <a:t> </a:t>
            </a:r>
            <a:r>
              <a:rPr dirty="0" u="none" sz="3950" spc="-5">
                <a:solidFill>
                  <a:srgbClr val="0000FF"/>
                </a:solidFill>
              </a:rPr>
              <a:t>de</a:t>
            </a:r>
            <a:r>
              <a:rPr dirty="0" u="none" sz="3950">
                <a:solidFill>
                  <a:srgbClr val="0000FF"/>
                </a:solidFill>
              </a:rPr>
              <a:t> </a:t>
            </a:r>
            <a:r>
              <a:rPr dirty="0" u="none" sz="3950" spc="-5">
                <a:solidFill>
                  <a:srgbClr val="0000FF"/>
                </a:solidFill>
              </a:rPr>
              <a:t>la</a:t>
            </a:r>
            <a:r>
              <a:rPr dirty="0" u="none" sz="3950">
                <a:solidFill>
                  <a:srgbClr val="0000FF"/>
                </a:solidFill>
              </a:rPr>
              <a:t> </a:t>
            </a:r>
            <a:r>
              <a:rPr dirty="0" u="none" sz="3950" spc="-5">
                <a:solidFill>
                  <a:srgbClr val="0000FF"/>
                </a:solidFill>
              </a:rPr>
              <a:t>Pro</a:t>
            </a:r>
            <a:r>
              <a:rPr dirty="0" u="none" sz="3950" spc="5">
                <a:solidFill>
                  <a:srgbClr val="0000FF"/>
                </a:solidFill>
              </a:rPr>
              <a:t>t</a:t>
            </a:r>
            <a:r>
              <a:rPr dirty="0" u="none" sz="3950" spc="-5">
                <a:solidFill>
                  <a:srgbClr val="0000FF"/>
                </a:solidFill>
              </a:rPr>
              <a:t>ección</a:t>
            </a:r>
            <a:r>
              <a:rPr dirty="0" u="none" sz="3950">
                <a:solidFill>
                  <a:srgbClr val="0000FF"/>
                </a:solidFill>
              </a:rPr>
              <a:t>	</a:t>
            </a:r>
            <a:r>
              <a:rPr dirty="0" u="none" sz="3950" spc="-5">
                <a:solidFill>
                  <a:srgbClr val="0000FF"/>
                </a:solidFill>
              </a:rPr>
              <a:t>de  </a:t>
            </a:r>
            <a:r>
              <a:rPr dirty="0" u="none" sz="3950" spc="-5">
                <a:solidFill>
                  <a:srgbClr val="0000FF"/>
                </a:solidFill>
              </a:rPr>
              <a:t>Sistemas	de</a:t>
            </a:r>
            <a:r>
              <a:rPr dirty="0" u="none" sz="3950" spc="-10">
                <a:solidFill>
                  <a:srgbClr val="0000FF"/>
                </a:solidFill>
              </a:rPr>
              <a:t> </a:t>
            </a:r>
            <a:r>
              <a:rPr dirty="0" u="none" sz="3950" spc="-5">
                <a:solidFill>
                  <a:srgbClr val="0000FF"/>
                </a:solidFill>
              </a:rPr>
              <a:t>Potencia</a:t>
            </a:r>
            <a:endParaRPr sz="3950"/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9184" y="857758"/>
            <a:ext cx="829183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Objetivos de la Protección </a:t>
            </a:r>
            <a:r>
              <a:rPr dirty="0" sz="2650" spc="-10"/>
              <a:t>de </a:t>
            </a:r>
            <a:r>
              <a:rPr dirty="0" sz="2650" spc="-5"/>
              <a:t>Sistemas </a:t>
            </a:r>
            <a:r>
              <a:rPr dirty="0" sz="2650"/>
              <a:t>de</a:t>
            </a:r>
            <a:r>
              <a:rPr dirty="0" sz="2650" spc="-55"/>
              <a:t> </a:t>
            </a:r>
            <a:r>
              <a:rPr dirty="0" sz="2650"/>
              <a:t>Potencia</a:t>
            </a:r>
            <a:endParaRPr sz="2650"/>
          </a:p>
        </p:txBody>
      </p:sp>
      <p:sp>
        <p:nvSpPr>
          <p:cNvPr id="3" name="object 3"/>
          <p:cNvSpPr txBox="1"/>
          <p:nvPr/>
        </p:nvSpPr>
        <p:spPr>
          <a:xfrm>
            <a:off x="706627" y="1572513"/>
            <a:ext cx="8611235" cy="22085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2590"/>
              </a:lnSpc>
              <a:spcBef>
                <a:spcPts val="95"/>
              </a:spcBef>
            </a:pPr>
            <a:r>
              <a:rPr dirty="0" sz="2200" spc="-5" b="1">
                <a:solidFill>
                  <a:srgbClr val="FC0028"/>
                </a:solidFill>
                <a:latin typeface="Arial"/>
                <a:cs typeface="Arial"/>
              </a:rPr>
              <a:t>La Protección no puede prever</a:t>
            </a:r>
            <a:r>
              <a:rPr dirty="0" sz="2200" spc="5" b="1">
                <a:solidFill>
                  <a:srgbClr val="FC0028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FC0028"/>
                </a:solidFill>
                <a:latin typeface="Arial"/>
                <a:cs typeface="Arial"/>
              </a:rPr>
              <a:t>fallas,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ts val="2050"/>
              </a:lnSpc>
            </a:pPr>
            <a:r>
              <a:rPr dirty="0" sz="1750" spc="-5" b="1">
                <a:solidFill>
                  <a:srgbClr val="6C46F8"/>
                </a:solidFill>
                <a:latin typeface="Arial"/>
                <a:cs typeface="Arial"/>
              </a:rPr>
              <a:t>pero:</a:t>
            </a:r>
            <a:endParaRPr sz="1750">
              <a:latin typeface="Arial"/>
              <a:cs typeface="Arial"/>
            </a:endParaRPr>
          </a:p>
          <a:p>
            <a:pPr marL="12700" marR="5169535" indent="228600">
              <a:lnSpc>
                <a:spcPts val="2000"/>
              </a:lnSpc>
              <a:spcBef>
                <a:spcPts val="190"/>
              </a:spcBef>
              <a:buFont typeface="Symbol"/>
              <a:buChar char=""/>
              <a:tabLst>
                <a:tab pos="470534" algn="l"/>
              </a:tabLst>
            </a:pPr>
            <a:r>
              <a:rPr dirty="0" sz="1750" b="1">
                <a:solidFill>
                  <a:srgbClr val="FC0028"/>
                </a:solidFill>
                <a:latin typeface="Arial"/>
                <a:cs typeface="Arial"/>
              </a:rPr>
              <a:t>Minimiza las</a:t>
            </a:r>
            <a:r>
              <a:rPr dirty="0" sz="1750" spc="-65" b="1">
                <a:solidFill>
                  <a:srgbClr val="FC0028"/>
                </a:solidFill>
                <a:latin typeface="Arial"/>
                <a:cs typeface="Arial"/>
              </a:rPr>
              <a:t> </a:t>
            </a:r>
            <a:r>
              <a:rPr dirty="0" sz="1750" spc="-5" b="1">
                <a:solidFill>
                  <a:srgbClr val="FC0028"/>
                </a:solidFill>
                <a:latin typeface="Arial"/>
                <a:cs typeface="Arial"/>
              </a:rPr>
              <a:t>consecuencias </a:t>
            </a:r>
            <a:r>
              <a:rPr dirty="0" sz="1750" spc="-5" b="1">
                <a:solidFill>
                  <a:srgbClr val="6C46F8"/>
                </a:solidFill>
                <a:latin typeface="Arial"/>
                <a:cs typeface="Arial"/>
              </a:rPr>
              <a:t> Por </a:t>
            </a:r>
            <a:r>
              <a:rPr dirty="0" sz="1750" b="1">
                <a:solidFill>
                  <a:srgbClr val="6C46F8"/>
                </a:solidFill>
                <a:latin typeface="Arial"/>
                <a:cs typeface="Arial"/>
              </a:rPr>
              <a:t>medio</a:t>
            </a:r>
            <a:r>
              <a:rPr dirty="0" sz="1750" spc="5" b="1">
                <a:solidFill>
                  <a:srgbClr val="6C46F8"/>
                </a:solidFill>
                <a:latin typeface="Arial"/>
                <a:cs typeface="Arial"/>
              </a:rPr>
              <a:t> </a:t>
            </a:r>
            <a:r>
              <a:rPr dirty="0" sz="1750" b="1">
                <a:solidFill>
                  <a:srgbClr val="6C46F8"/>
                </a:solidFill>
                <a:latin typeface="Arial"/>
                <a:cs typeface="Arial"/>
              </a:rPr>
              <a:t>de:</a:t>
            </a:r>
            <a:endParaRPr sz="1750">
              <a:latin typeface="Arial"/>
              <a:cs typeface="Arial"/>
            </a:endParaRPr>
          </a:p>
          <a:p>
            <a:pPr marL="12700" indent="228600">
              <a:lnSpc>
                <a:spcPts val="2090"/>
              </a:lnSpc>
              <a:buFont typeface="Symbol"/>
              <a:buChar char=""/>
              <a:tabLst>
                <a:tab pos="470534" algn="l"/>
              </a:tabLst>
            </a:pPr>
            <a:r>
              <a:rPr dirty="0" sz="1750" spc="-5" b="1">
                <a:solidFill>
                  <a:srgbClr val="FC0028"/>
                </a:solidFill>
                <a:latin typeface="Arial"/>
                <a:cs typeface="Arial"/>
              </a:rPr>
              <a:t>Disparo rápido </a:t>
            </a:r>
            <a:r>
              <a:rPr dirty="0" sz="1750" b="1">
                <a:solidFill>
                  <a:srgbClr val="FC0028"/>
                </a:solidFill>
                <a:latin typeface="Arial"/>
                <a:cs typeface="Arial"/>
              </a:rPr>
              <a:t>y </a:t>
            </a:r>
            <a:r>
              <a:rPr dirty="0" sz="1750" spc="-5" b="1">
                <a:solidFill>
                  <a:srgbClr val="FC0028"/>
                </a:solidFill>
                <a:latin typeface="Arial"/>
                <a:cs typeface="Arial"/>
              </a:rPr>
              <a:t>selectivo </a:t>
            </a:r>
            <a:r>
              <a:rPr dirty="0" sz="1750" b="1">
                <a:solidFill>
                  <a:srgbClr val="FC0028"/>
                </a:solidFill>
                <a:latin typeface="Arial"/>
                <a:cs typeface="Arial"/>
              </a:rPr>
              <a:t>del </a:t>
            </a:r>
            <a:r>
              <a:rPr dirty="0" sz="1750" spc="-5" b="1">
                <a:solidFill>
                  <a:srgbClr val="FC0028"/>
                </a:solidFill>
                <a:latin typeface="Arial"/>
                <a:cs typeface="Arial"/>
              </a:rPr>
              <a:t>componente </a:t>
            </a:r>
            <a:r>
              <a:rPr dirty="0" sz="1750" b="1">
                <a:solidFill>
                  <a:srgbClr val="FC0028"/>
                </a:solidFill>
                <a:latin typeface="Arial"/>
                <a:cs typeface="Arial"/>
              </a:rPr>
              <a:t>fallado del</a:t>
            </a:r>
            <a:r>
              <a:rPr dirty="0" sz="1750" spc="10" b="1">
                <a:solidFill>
                  <a:srgbClr val="FC0028"/>
                </a:solidFill>
                <a:latin typeface="Arial"/>
                <a:cs typeface="Arial"/>
              </a:rPr>
              <a:t> </a:t>
            </a:r>
            <a:r>
              <a:rPr dirty="0" sz="1750" b="1">
                <a:solidFill>
                  <a:srgbClr val="FC0028"/>
                </a:solidFill>
                <a:latin typeface="Arial"/>
                <a:cs typeface="Arial"/>
              </a:rPr>
              <a:t>sistema</a:t>
            </a:r>
            <a:endParaRPr sz="1750">
              <a:latin typeface="Arial"/>
              <a:cs typeface="Arial"/>
            </a:endParaRPr>
          </a:p>
          <a:p>
            <a:pPr marL="12700" indent="228600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470534" algn="l"/>
              </a:tabLst>
            </a:pPr>
            <a:r>
              <a:rPr dirty="0" sz="1750" spc="-5" b="1">
                <a:solidFill>
                  <a:srgbClr val="FC0028"/>
                </a:solidFill>
                <a:latin typeface="Arial"/>
                <a:cs typeface="Arial"/>
              </a:rPr>
              <a:t>Recierre Automático </a:t>
            </a:r>
            <a:r>
              <a:rPr dirty="0" sz="1750" b="1">
                <a:solidFill>
                  <a:srgbClr val="FC0028"/>
                </a:solidFill>
                <a:latin typeface="Arial"/>
                <a:cs typeface="Arial"/>
              </a:rPr>
              <a:t>en caso de </a:t>
            </a:r>
            <a:r>
              <a:rPr dirty="0" sz="1750" spc="-5" b="1">
                <a:solidFill>
                  <a:srgbClr val="FC0028"/>
                </a:solidFill>
                <a:latin typeface="Arial"/>
                <a:cs typeface="Arial"/>
              </a:rPr>
              <a:t>fallas</a:t>
            </a:r>
            <a:r>
              <a:rPr dirty="0" sz="1750" spc="20" b="1">
                <a:solidFill>
                  <a:srgbClr val="FC0028"/>
                </a:solidFill>
                <a:latin typeface="Arial"/>
                <a:cs typeface="Arial"/>
              </a:rPr>
              <a:t> </a:t>
            </a:r>
            <a:r>
              <a:rPr dirty="0" sz="1750" b="1">
                <a:solidFill>
                  <a:srgbClr val="FC0028"/>
                </a:solidFill>
                <a:latin typeface="Arial"/>
                <a:cs typeface="Arial"/>
              </a:rPr>
              <a:t>temporarias</a:t>
            </a:r>
            <a:endParaRPr sz="1750">
              <a:latin typeface="Arial"/>
              <a:cs typeface="Arial"/>
            </a:endParaRPr>
          </a:p>
          <a:p>
            <a:pPr marL="469900" marR="5080" indent="-228600">
              <a:lnSpc>
                <a:spcPts val="2020"/>
              </a:lnSpc>
              <a:spcBef>
                <a:spcPts val="170"/>
              </a:spcBef>
              <a:buFont typeface="Symbol"/>
              <a:buChar char=""/>
              <a:tabLst>
                <a:tab pos="470534" algn="l"/>
              </a:tabLst>
            </a:pPr>
            <a:r>
              <a:rPr dirty="0" sz="1750" spc="-5" b="1">
                <a:solidFill>
                  <a:srgbClr val="FC0028"/>
                </a:solidFill>
                <a:latin typeface="Arial"/>
                <a:cs typeface="Arial"/>
              </a:rPr>
              <a:t>Proveyendo </a:t>
            </a:r>
            <a:r>
              <a:rPr dirty="0" sz="1750" b="1">
                <a:solidFill>
                  <a:srgbClr val="FC0028"/>
                </a:solidFill>
                <a:latin typeface="Arial"/>
                <a:cs typeface="Arial"/>
              </a:rPr>
              <a:t>información </a:t>
            </a:r>
            <a:r>
              <a:rPr dirty="0" sz="1750" spc="-10" b="1">
                <a:solidFill>
                  <a:srgbClr val="FC0028"/>
                </a:solidFill>
                <a:latin typeface="Arial"/>
                <a:cs typeface="Arial"/>
              </a:rPr>
              <a:t>para </a:t>
            </a:r>
            <a:r>
              <a:rPr dirty="0" sz="1750" b="1">
                <a:solidFill>
                  <a:srgbClr val="FC0028"/>
                </a:solidFill>
                <a:latin typeface="Arial"/>
                <a:cs typeface="Arial"/>
              </a:rPr>
              <a:t>un </a:t>
            </a:r>
            <a:r>
              <a:rPr dirty="0" sz="1750" spc="-5" b="1">
                <a:solidFill>
                  <a:srgbClr val="FC0028"/>
                </a:solidFill>
                <a:latin typeface="Arial"/>
                <a:cs typeface="Arial"/>
              </a:rPr>
              <a:t>análisis </a:t>
            </a:r>
            <a:r>
              <a:rPr dirty="0" sz="1750" b="1">
                <a:solidFill>
                  <a:srgbClr val="FC0028"/>
                </a:solidFill>
                <a:latin typeface="Arial"/>
                <a:cs typeface="Arial"/>
              </a:rPr>
              <a:t>rápido de la </a:t>
            </a:r>
            <a:r>
              <a:rPr dirty="0" sz="1750" spc="-5" b="1">
                <a:solidFill>
                  <a:srgbClr val="FC0028"/>
                </a:solidFill>
                <a:latin typeface="Arial"/>
                <a:cs typeface="Arial"/>
              </a:rPr>
              <a:t>falla </a:t>
            </a:r>
            <a:r>
              <a:rPr dirty="0" sz="1750" b="1">
                <a:solidFill>
                  <a:srgbClr val="FC0028"/>
                </a:solidFill>
                <a:latin typeface="Arial"/>
                <a:cs typeface="Arial"/>
              </a:rPr>
              <a:t>y restauración del  sistema en el </a:t>
            </a:r>
            <a:r>
              <a:rPr dirty="0" sz="1750" spc="-5" b="1">
                <a:solidFill>
                  <a:srgbClr val="FC0028"/>
                </a:solidFill>
                <a:latin typeface="Arial"/>
                <a:cs typeface="Arial"/>
              </a:rPr>
              <a:t>caso </a:t>
            </a:r>
            <a:r>
              <a:rPr dirty="0" sz="1750" b="1">
                <a:solidFill>
                  <a:srgbClr val="FC0028"/>
                </a:solidFill>
                <a:latin typeface="Arial"/>
                <a:cs typeface="Arial"/>
              </a:rPr>
              <a:t>de </a:t>
            </a:r>
            <a:r>
              <a:rPr dirty="0" sz="1750" spc="-5" b="1">
                <a:solidFill>
                  <a:srgbClr val="FC0028"/>
                </a:solidFill>
                <a:latin typeface="Arial"/>
                <a:cs typeface="Arial"/>
              </a:rPr>
              <a:t>fallas</a:t>
            </a:r>
            <a:r>
              <a:rPr dirty="0" sz="1750" spc="-30" b="1">
                <a:solidFill>
                  <a:srgbClr val="FC0028"/>
                </a:solidFill>
                <a:latin typeface="Arial"/>
                <a:cs typeface="Arial"/>
              </a:rPr>
              <a:t> </a:t>
            </a:r>
            <a:r>
              <a:rPr dirty="0" sz="1750" b="1">
                <a:solidFill>
                  <a:srgbClr val="FC0028"/>
                </a:solidFill>
                <a:latin typeface="Arial"/>
                <a:cs typeface="Arial"/>
              </a:rPr>
              <a:t>permanentes.</a:t>
            </a:r>
            <a:endParaRPr sz="17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395345" y="3773170"/>
            <a:ext cx="3890634" cy="2476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249170" y="6268923"/>
            <a:ext cx="619506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latin typeface="Times New Roman"/>
                <a:cs typeface="Times New Roman"/>
              </a:rPr>
              <a:t>Esto no </a:t>
            </a:r>
            <a:r>
              <a:rPr dirty="0" sz="2000" spc="-5" b="1">
                <a:latin typeface="Times New Roman"/>
                <a:cs typeface="Times New Roman"/>
              </a:rPr>
              <a:t>habría sucedido </a:t>
            </a:r>
            <a:r>
              <a:rPr dirty="0" sz="2000" b="1">
                <a:latin typeface="Times New Roman"/>
                <a:cs typeface="Times New Roman"/>
              </a:rPr>
              <a:t>con </a:t>
            </a:r>
            <a:r>
              <a:rPr dirty="0" sz="2000" spc="-5" b="1">
                <a:latin typeface="Times New Roman"/>
                <a:cs typeface="Times New Roman"/>
              </a:rPr>
              <a:t>una apropiada proteccción</a:t>
            </a:r>
            <a:r>
              <a:rPr dirty="0" sz="2000" spc="8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!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88922" y="682498"/>
            <a:ext cx="7115809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Requerimientos a la </a:t>
            </a:r>
            <a:r>
              <a:rPr dirty="0" sz="2650" spc="-5"/>
              <a:t>Protección </a:t>
            </a:r>
            <a:r>
              <a:rPr dirty="0" sz="2650"/>
              <a:t>de</a:t>
            </a:r>
            <a:r>
              <a:rPr dirty="0" sz="2650" spc="-50"/>
              <a:t> </a:t>
            </a:r>
            <a:r>
              <a:rPr dirty="0" sz="2650"/>
              <a:t>Sistemas</a:t>
            </a:r>
            <a:endParaRPr sz="2650"/>
          </a:p>
        </p:txBody>
      </p:sp>
      <p:sp>
        <p:nvSpPr>
          <p:cNvPr id="3" name="object 3"/>
          <p:cNvSpPr txBox="1"/>
          <p:nvPr/>
        </p:nvSpPr>
        <p:spPr>
          <a:xfrm>
            <a:off x="706627" y="1074165"/>
            <a:ext cx="9182735" cy="43910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C0028"/>
                </a:solidFill>
                <a:latin typeface="Arial"/>
                <a:cs typeface="Arial"/>
              </a:rPr>
              <a:t>Rapidez</a:t>
            </a:r>
            <a:r>
              <a:rPr dirty="0" sz="200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469900" indent="-228600">
              <a:lnSpc>
                <a:spcPts val="2350"/>
              </a:lnSpc>
              <a:spcBef>
                <a:spcPts val="35"/>
              </a:spcBef>
              <a:buFont typeface="Symbol"/>
              <a:buChar char=""/>
              <a:tabLst>
                <a:tab pos="470534" algn="l"/>
              </a:tabLst>
            </a:pPr>
            <a:r>
              <a:rPr dirty="0" sz="2000">
                <a:latin typeface="Arial"/>
                <a:cs typeface="Arial"/>
              </a:rPr>
              <a:t>Tan </a:t>
            </a:r>
            <a:r>
              <a:rPr dirty="0" sz="2000" spc="-5">
                <a:latin typeface="Arial"/>
                <a:cs typeface="Arial"/>
              </a:rPr>
              <a:t>rápido como </a:t>
            </a:r>
            <a:r>
              <a:rPr dirty="0" sz="2000">
                <a:latin typeface="Arial"/>
                <a:cs typeface="Arial"/>
              </a:rPr>
              <a:t>sea</a:t>
            </a:r>
            <a:r>
              <a:rPr dirty="0" sz="2000" spc="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necesario,</a:t>
            </a:r>
            <a:endParaRPr sz="2000">
              <a:latin typeface="Arial"/>
              <a:cs typeface="Arial"/>
            </a:endParaRPr>
          </a:p>
          <a:p>
            <a:pPr marL="12700" marR="322580">
              <a:lnSpc>
                <a:spcPts val="2300"/>
              </a:lnSpc>
              <a:spcBef>
                <a:spcPts val="110"/>
              </a:spcBef>
            </a:pPr>
            <a:r>
              <a:rPr dirty="0" sz="2000">
                <a:latin typeface="Arial"/>
                <a:cs typeface="Arial"/>
              </a:rPr>
              <a:t>Es </a:t>
            </a:r>
            <a:r>
              <a:rPr dirty="0" sz="2000" spc="-5">
                <a:latin typeface="Arial"/>
                <a:cs typeface="Arial"/>
              </a:rPr>
              <a:t>decir, despeje </a:t>
            </a:r>
            <a:r>
              <a:rPr dirty="0" sz="2000">
                <a:latin typeface="Arial"/>
                <a:cs typeface="Arial"/>
              </a:rPr>
              <a:t>del </a:t>
            </a:r>
            <a:r>
              <a:rPr dirty="0" sz="2000" spc="-5">
                <a:latin typeface="Arial"/>
                <a:cs typeface="Arial"/>
              </a:rPr>
              <a:t>cortocircuito dentro </a:t>
            </a:r>
            <a:r>
              <a:rPr dirty="0" sz="2000">
                <a:latin typeface="Arial"/>
                <a:cs typeface="Arial"/>
              </a:rPr>
              <a:t>de los </a:t>
            </a:r>
            <a:r>
              <a:rPr dirty="0" sz="2000" spc="-5">
                <a:latin typeface="Arial"/>
                <a:cs typeface="Arial"/>
              </a:rPr>
              <a:t>tiempos </a:t>
            </a:r>
            <a:r>
              <a:rPr dirty="0" sz="2000">
                <a:latin typeface="Arial"/>
                <a:cs typeface="Arial"/>
              </a:rPr>
              <a:t>críticos </a:t>
            </a:r>
            <a:r>
              <a:rPr dirty="0" sz="2000" spc="-10">
                <a:latin typeface="Arial"/>
                <a:cs typeface="Arial"/>
              </a:rPr>
              <a:t>de </a:t>
            </a:r>
            <a:r>
              <a:rPr dirty="0" sz="2000">
                <a:latin typeface="Arial"/>
                <a:cs typeface="Arial"/>
              </a:rPr>
              <a:t>despeje de  fallas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190"/>
              </a:lnSpc>
              <a:tabLst>
                <a:tab pos="943610" algn="l"/>
              </a:tabLst>
            </a:pPr>
            <a:r>
              <a:rPr dirty="0" sz="2000" spc="-5">
                <a:latin typeface="Arial"/>
                <a:cs typeface="Arial"/>
              </a:rPr>
              <a:t>(pore</a:t>
            </a:r>
            <a:r>
              <a:rPr dirty="0" sz="2000" spc="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j.	&lt;100 </a:t>
            </a:r>
            <a:r>
              <a:rPr dirty="0" sz="2000" spc="-5">
                <a:latin typeface="Arial"/>
                <a:cs typeface="Arial"/>
              </a:rPr>
              <a:t>ms </a:t>
            </a:r>
            <a:r>
              <a:rPr dirty="0" sz="2000">
                <a:latin typeface="Arial"/>
                <a:cs typeface="Arial"/>
              </a:rPr>
              <a:t>en </a:t>
            </a:r>
            <a:r>
              <a:rPr dirty="0" sz="2000" spc="-5">
                <a:latin typeface="Arial"/>
                <a:cs typeface="Arial"/>
              </a:rPr>
              <a:t>redes </a:t>
            </a:r>
            <a:r>
              <a:rPr dirty="0" sz="2000">
                <a:latin typeface="Arial"/>
                <a:cs typeface="Arial"/>
              </a:rPr>
              <a:t>de transmisión) </a:t>
            </a:r>
            <a:r>
              <a:rPr dirty="0" sz="2000" spc="-5">
                <a:latin typeface="Arial"/>
                <a:cs typeface="Arial"/>
              </a:rPr>
              <a:t>para minimizar daños </a:t>
            </a:r>
            <a:r>
              <a:rPr dirty="0" sz="2000">
                <a:latin typeface="Arial"/>
                <a:cs typeface="Arial"/>
              </a:rPr>
              <a:t>y asegurar</a:t>
            </a:r>
            <a:r>
              <a:rPr dirty="0" sz="2000" spc="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la</a:t>
            </a:r>
            <a:endParaRPr sz="2000">
              <a:latin typeface="Arial"/>
              <a:cs typeface="Arial"/>
            </a:endParaRPr>
          </a:p>
          <a:p>
            <a:pPr marL="12700" marR="6520815">
              <a:lnSpc>
                <a:spcPts val="2300"/>
              </a:lnSpc>
              <a:spcBef>
                <a:spcPts val="115"/>
              </a:spcBef>
            </a:pPr>
            <a:r>
              <a:rPr dirty="0" sz="2000">
                <a:latin typeface="Arial"/>
                <a:cs typeface="Arial"/>
              </a:rPr>
              <a:t>estabilidad </a:t>
            </a:r>
            <a:r>
              <a:rPr dirty="0" sz="2000" spc="-5">
                <a:latin typeface="Arial"/>
                <a:cs typeface="Arial"/>
              </a:rPr>
              <a:t>del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sistema.  </a:t>
            </a:r>
            <a:r>
              <a:rPr dirty="0" sz="2000">
                <a:solidFill>
                  <a:srgbClr val="FC0028"/>
                </a:solidFill>
                <a:latin typeface="Arial"/>
                <a:cs typeface="Arial"/>
              </a:rPr>
              <a:t>Confiable</a:t>
            </a:r>
            <a:r>
              <a:rPr dirty="0" sz="200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469900" marR="5080" indent="-228600">
              <a:lnSpc>
                <a:spcPts val="2300"/>
              </a:lnSpc>
              <a:spcBef>
                <a:spcPts val="125"/>
              </a:spcBef>
              <a:buFont typeface="Symbol"/>
              <a:buChar char=""/>
              <a:tabLst>
                <a:tab pos="470534" algn="l"/>
              </a:tabLst>
            </a:pPr>
            <a:r>
              <a:rPr dirty="0" sz="2000">
                <a:latin typeface="Arial"/>
                <a:cs typeface="Arial"/>
              </a:rPr>
              <a:t>Disparo confiable en caso de </a:t>
            </a:r>
            <a:r>
              <a:rPr dirty="0" sz="2000" spc="-5">
                <a:latin typeface="Arial"/>
                <a:cs typeface="Arial"/>
              </a:rPr>
              <a:t>fallas internas (alta disponibilidad, </a:t>
            </a:r>
            <a:r>
              <a:rPr dirty="0" sz="2000">
                <a:latin typeface="Arial"/>
                <a:cs typeface="Arial"/>
              </a:rPr>
              <a:t>ninguna sub-  función)</a:t>
            </a:r>
            <a:endParaRPr sz="2000">
              <a:latin typeface="Arial"/>
              <a:cs typeface="Arial"/>
            </a:endParaRPr>
          </a:p>
          <a:p>
            <a:pPr marL="469900" marR="640080" indent="-228600">
              <a:lnSpc>
                <a:spcPts val="2300"/>
              </a:lnSpc>
              <a:spcBef>
                <a:spcPts val="145"/>
              </a:spcBef>
              <a:buFont typeface="Symbol"/>
              <a:buChar char=""/>
              <a:tabLst>
                <a:tab pos="470534" algn="l"/>
              </a:tabLst>
            </a:pPr>
            <a:r>
              <a:rPr dirty="0" sz="2000">
                <a:latin typeface="Arial"/>
                <a:cs typeface="Arial"/>
              </a:rPr>
              <a:t>Confiable </a:t>
            </a:r>
            <a:r>
              <a:rPr dirty="0" sz="2000" spc="-5">
                <a:latin typeface="Arial"/>
                <a:cs typeface="Arial"/>
              </a:rPr>
              <a:t>No-actuación, </a:t>
            </a:r>
            <a:r>
              <a:rPr dirty="0" sz="2000">
                <a:latin typeface="Arial"/>
                <a:cs typeface="Arial"/>
              </a:rPr>
              <a:t>en caso de </a:t>
            </a:r>
            <a:r>
              <a:rPr dirty="0" sz="2000" spc="-5">
                <a:latin typeface="Arial"/>
                <a:cs typeface="Arial"/>
              </a:rPr>
              <a:t>carga </a:t>
            </a:r>
            <a:r>
              <a:rPr dirty="0" sz="2000">
                <a:latin typeface="Arial"/>
                <a:cs typeface="Arial"/>
              </a:rPr>
              <a:t>normal o fallas </a:t>
            </a:r>
            <a:r>
              <a:rPr dirty="0" sz="2000" spc="-5">
                <a:latin typeface="Arial"/>
                <a:cs typeface="Arial"/>
              </a:rPr>
              <a:t>externas (alta  seguridad, ninguna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sobrefunción)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235"/>
              </a:lnSpc>
            </a:pPr>
            <a:r>
              <a:rPr dirty="0" sz="2000">
                <a:solidFill>
                  <a:srgbClr val="FC0028"/>
                </a:solidFill>
                <a:latin typeface="Arial"/>
                <a:cs typeface="Arial"/>
              </a:rPr>
              <a:t>Selectiva</a:t>
            </a:r>
            <a:r>
              <a:rPr dirty="0" sz="200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469900" marR="400685" indent="-228600">
              <a:lnSpc>
                <a:spcPts val="2300"/>
              </a:lnSpc>
              <a:spcBef>
                <a:spcPts val="195"/>
              </a:spcBef>
              <a:buFont typeface="Symbol"/>
              <a:buChar char=""/>
              <a:tabLst>
                <a:tab pos="470534" algn="l"/>
              </a:tabLst>
            </a:pPr>
            <a:r>
              <a:rPr dirty="0" sz="2000">
                <a:latin typeface="Arial"/>
                <a:cs typeface="Arial"/>
              </a:rPr>
              <a:t>Disparo de solamente </a:t>
            </a:r>
            <a:r>
              <a:rPr dirty="0" sz="2000" spc="-5">
                <a:latin typeface="Arial"/>
                <a:cs typeface="Arial"/>
              </a:rPr>
              <a:t>los </a:t>
            </a:r>
            <a:r>
              <a:rPr dirty="0" sz="2000">
                <a:latin typeface="Arial"/>
                <a:cs typeface="Arial"/>
              </a:rPr>
              <a:t>components </a:t>
            </a:r>
            <a:r>
              <a:rPr dirty="0" sz="2000" spc="-5">
                <a:latin typeface="Arial"/>
                <a:cs typeface="Arial"/>
              </a:rPr>
              <a:t>fallados, dejando los componentes  </a:t>
            </a:r>
            <a:r>
              <a:rPr dirty="0" sz="2000">
                <a:latin typeface="Arial"/>
                <a:cs typeface="Arial"/>
              </a:rPr>
              <a:t>sanos </a:t>
            </a:r>
            <a:r>
              <a:rPr dirty="0" sz="2000" spc="-10">
                <a:latin typeface="Arial"/>
                <a:cs typeface="Arial"/>
              </a:rPr>
              <a:t>en </a:t>
            </a:r>
            <a:r>
              <a:rPr dirty="0" sz="2000" spc="-5">
                <a:latin typeface="Arial"/>
                <a:cs typeface="Arial"/>
              </a:rPr>
              <a:t>servicio para </a:t>
            </a:r>
            <a:r>
              <a:rPr dirty="0" sz="2000">
                <a:latin typeface="Arial"/>
                <a:cs typeface="Arial"/>
              </a:rPr>
              <a:t>continuar con el suministro </a:t>
            </a:r>
            <a:r>
              <a:rPr dirty="0" sz="2000" spc="-10">
                <a:latin typeface="Arial"/>
                <a:cs typeface="Arial"/>
              </a:rPr>
              <a:t>de</a:t>
            </a:r>
            <a:r>
              <a:rPr dirty="0" sz="2000" spc="-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energía.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1465"/>
              </a:lnSpc>
            </a:pPr>
            <a:r>
              <a:rPr dirty="0" sz="1300" spc="-5" b="1">
                <a:latin typeface="Times New Roman"/>
                <a:cs typeface="Times New Roman"/>
              </a:rPr>
              <a:t>Negative example: </a:t>
            </a:r>
            <a:r>
              <a:rPr dirty="0" sz="1300" b="1">
                <a:latin typeface="Times New Roman"/>
                <a:cs typeface="Times New Roman"/>
              </a:rPr>
              <a:t>New </a:t>
            </a:r>
            <a:r>
              <a:rPr dirty="0" sz="1300" spc="-5" b="1">
                <a:latin typeface="Times New Roman"/>
                <a:cs typeface="Times New Roman"/>
              </a:rPr>
              <a:t>York dark </a:t>
            </a:r>
            <a:r>
              <a:rPr dirty="0" sz="1300" b="1">
                <a:latin typeface="Times New Roman"/>
                <a:cs typeface="Times New Roman"/>
              </a:rPr>
              <a:t>(1965 </a:t>
            </a:r>
            <a:r>
              <a:rPr dirty="0" sz="1300" spc="-5" b="1">
                <a:latin typeface="Times New Roman"/>
                <a:cs typeface="Times New Roman"/>
              </a:rPr>
              <a:t>u.</a:t>
            </a:r>
            <a:r>
              <a:rPr dirty="0" sz="1300" spc="20" b="1">
                <a:latin typeface="Times New Roman"/>
                <a:cs typeface="Times New Roman"/>
              </a:rPr>
              <a:t> </a:t>
            </a:r>
            <a:r>
              <a:rPr dirty="0" sz="1300" spc="-5" b="1">
                <a:latin typeface="Times New Roman"/>
                <a:cs typeface="Times New Roman"/>
              </a:rPr>
              <a:t>1977)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69409" y="5454650"/>
            <a:ext cx="2350135" cy="1216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6370" y="1215898"/>
            <a:ext cx="5278755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"/>
              <a:t>Componentes típicos</a:t>
            </a:r>
            <a:r>
              <a:rPr dirty="0" sz="2650" spc="10"/>
              <a:t> </a:t>
            </a:r>
            <a:r>
              <a:rPr dirty="0" sz="2650" spc="-5"/>
              <a:t>protegidos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1789591" y="2295981"/>
            <a:ext cx="7168875" cy="27028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3130"/>
              </a:lnSpc>
              <a:spcBef>
                <a:spcPts val="100"/>
              </a:spcBef>
            </a:pPr>
            <a:r>
              <a:rPr dirty="0" sz="2650"/>
              <a:t>Corriente de </a:t>
            </a:r>
            <a:r>
              <a:rPr dirty="0" sz="2650" spc="-5"/>
              <a:t>Falla, </a:t>
            </a:r>
            <a:r>
              <a:rPr dirty="0" sz="2650"/>
              <a:t>factores de</a:t>
            </a:r>
            <a:r>
              <a:rPr dirty="0" sz="2650" spc="-35"/>
              <a:t> </a:t>
            </a:r>
            <a:r>
              <a:rPr dirty="0" sz="2650" spc="-5"/>
              <a:t>influencia</a:t>
            </a:r>
            <a:endParaRPr sz="2650"/>
          </a:p>
          <a:p>
            <a:pPr algn="ctr">
              <a:lnSpc>
                <a:spcPts val="2590"/>
              </a:lnSpc>
            </a:pPr>
            <a:r>
              <a:rPr dirty="0" sz="2200" spc="-5"/>
              <a:t>(Cortocircuito Trifásico como</a:t>
            </a:r>
            <a:r>
              <a:rPr dirty="0" sz="2200" spc="35"/>
              <a:t> </a:t>
            </a:r>
            <a:r>
              <a:rPr dirty="0" sz="2200" spc="-5"/>
              <a:t>ejemplo</a:t>
            </a:r>
            <a:r>
              <a:rPr dirty="0" u="none" sz="2200" spc="-5" b="0">
                <a:latin typeface="Arial"/>
                <a:cs typeface="Arial"/>
              </a:rPr>
              <a:t>)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48739" y="1574165"/>
            <a:ext cx="7992109" cy="36061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06627" y="5296661"/>
            <a:ext cx="8874125" cy="13150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60"/>
              </a:lnSpc>
              <a:spcBef>
                <a:spcPts val="100"/>
              </a:spcBef>
              <a:buFont typeface="Arial"/>
              <a:buChar char="•"/>
              <a:tabLst>
                <a:tab pos="153035" algn="l"/>
              </a:tabLst>
            </a:pPr>
            <a:r>
              <a:rPr dirty="0" sz="1750" spc="-5" b="1">
                <a:latin typeface="Arial"/>
                <a:cs typeface="Arial"/>
              </a:rPr>
              <a:t>Potencia </a:t>
            </a:r>
            <a:r>
              <a:rPr dirty="0" sz="1750" b="1">
                <a:latin typeface="Arial"/>
                <a:cs typeface="Arial"/>
              </a:rPr>
              <a:t>de Cortocircuito aportada por </a:t>
            </a:r>
            <a:r>
              <a:rPr dirty="0" sz="1750" spc="-10" b="1">
                <a:latin typeface="Arial"/>
                <a:cs typeface="Arial"/>
              </a:rPr>
              <a:t>la </a:t>
            </a:r>
            <a:r>
              <a:rPr dirty="0" sz="1750" b="1">
                <a:latin typeface="Arial"/>
                <a:cs typeface="Arial"/>
              </a:rPr>
              <a:t>fuente </a:t>
            </a:r>
            <a:r>
              <a:rPr dirty="0" sz="1750" spc="-5" b="1">
                <a:latin typeface="Arial"/>
                <a:cs typeface="Arial"/>
              </a:rPr>
              <a:t>(impedancia </a:t>
            </a:r>
            <a:r>
              <a:rPr dirty="0" sz="1750" b="1">
                <a:latin typeface="Arial"/>
                <a:cs typeface="Arial"/>
              </a:rPr>
              <a:t>de </a:t>
            </a:r>
            <a:r>
              <a:rPr dirty="0" sz="1750" spc="-5" b="1">
                <a:latin typeface="Arial"/>
                <a:cs typeface="Arial"/>
              </a:rPr>
              <a:t>fuente</a:t>
            </a:r>
            <a:r>
              <a:rPr dirty="0" sz="1750" spc="20" b="1">
                <a:latin typeface="Arial"/>
                <a:cs typeface="Arial"/>
              </a:rPr>
              <a:t> </a:t>
            </a:r>
            <a:r>
              <a:rPr dirty="0" sz="1750" spc="-5" b="1">
                <a:latin typeface="Arial"/>
                <a:cs typeface="Arial"/>
              </a:rPr>
              <a:t>Z</a:t>
            </a:r>
            <a:r>
              <a:rPr dirty="0" sz="1200" spc="-5" b="1">
                <a:latin typeface="Arial"/>
                <a:cs typeface="Arial"/>
              </a:rPr>
              <a:t>S</a:t>
            </a:r>
            <a:r>
              <a:rPr dirty="0" sz="1750" spc="-5" b="1">
                <a:latin typeface="Arial"/>
                <a:cs typeface="Arial"/>
              </a:rPr>
              <a:t>)</a:t>
            </a:r>
            <a:endParaRPr sz="1750">
              <a:latin typeface="Arial"/>
              <a:cs typeface="Arial"/>
            </a:endParaRPr>
          </a:p>
          <a:p>
            <a:pPr marL="12700" marR="5080">
              <a:lnSpc>
                <a:spcPts val="2020"/>
              </a:lnSpc>
              <a:spcBef>
                <a:spcPts val="95"/>
              </a:spcBef>
              <a:buFont typeface="Arial"/>
              <a:buChar char="•"/>
              <a:tabLst>
                <a:tab pos="153035" algn="l"/>
              </a:tabLst>
            </a:pPr>
            <a:r>
              <a:rPr dirty="0" sz="1750" spc="-5" b="1">
                <a:latin typeface="Arial"/>
                <a:cs typeface="Arial"/>
              </a:rPr>
              <a:t>Impedancia de </a:t>
            </a:r>
            <a:r>
              <a:rPr dirty="0" sz="1750" b="1">
                <a:latin typeface="Arial"/>
                <a:cs typeface="Arial"/>
              </a:rPr>
              <a:t>la </a:t>
            </a:r>
            <a:r>
              <a:rPr dirty="0" sz="1750" spc="-5" b="1">
                <a:latin typeface="Arial"/>
                <a:cs typeface="Arial"/>
              </a:rPr>
              <a:t>Línea para </a:t>
            </a:r>
            <a:r>
              <a:rPr dirty="0" sz="1750" b="1">
                <a:latin typeface="Arial"/>
                <a:cs typeface="Arial"/>
              </a:rPr>
              <a:t>la localización de la </a:t>
            </a:r>
            <a:r>
              <a:rPr dirty="0" sz="1750" spc="-5" b="1">
                <a:latin typeface="Arial"/>
                <a:cs typeface="Arial"/>
              </a:rPr>
              <a:t>falla (impedancia </a:t>
            </a:r>
            <a:r>
              <a:rPr dirty="0" sz="1750" b="1">
                <a:latin typeface="Arial"/>
                <a:cs typeface="Arial"/>
              </a:rPr>
              <a:t>de </a:t>
            </a:r>
            <a:r>
              <a:rPr dirty="0" sz="1750" spc="-5" b="1">
                <a:latin typeface="Arial"/>
                <a:cs typeface="Arial"/>
              </a:rPr>
              <a:t>cortocircuito  Z</a:t>
            </a:r>
            <a:r>
              <a:rPr dirty="0" sz="1200" spc="-5" b="1">
                <a:latin typeface="Arial"/>
                <a:cs typeface="Arial"/>
              </a:rPr>
              <a:t>SC</a:t>
            </a:r>
            <a:r>
              <a:rPr dirty="0" sz="1750" spc="-5" b="1">
                <a:latin typeface="Arial"/>
                <a:cs typeface="Arial"/>
              </a:rPr>
              <a:t>)</a:t>
            </a:r>
            <a:endParaRPr sz="1750">
              <a:latin typeface="Arial"/>
              <a:cs typeface="Arial"/>
            </a:endParaRPr>
          </a:p>
          <a:p>
            <a:pPr marL="12700">
              <a:lnSpc>
                <a:spcPts val="1905"/>
              </a:lnSpc>
              <a:buFont typeface="Arial"/>
              <a:buChar char="•"/>
              <a:tabLst>
                <a:tab pos="153035" algn="l"/>
              </a:tabLst>
            </a:pPr>
            <a:r>
              <a:rPr dirty="0" sz="1750" spc="-5" b="1">
                <a:latin typeface="Arial"/>
                <a:cs typeface="Arial"/>
              </a:rPr>
              <a:t>Resistencia de </a:t>
            </a:r>
            <a:r>
              <a:rPr dirty="0" sz="1750" b="1">
                <a:latin typeface="Arial"/>
                <a:cs typeface="Arial"/>
              </a:rPr>
              <a:t>Falla</a:t>
            </a:r>
            <a:r>
              <a:rPr dirty="0" sz="1750" spc="5" b="1">
                <a:latin typeface="Arial"/>
                <a:cs typeface="Arial"/>
              </a:rPr>
              <a:t> </a:t>
            </a:r>
            <a:r>
              <a:rPr dirty="0" sz="1750" spc="-5" b="1">
                <a:latin typeface="Arial"/>
                <a:cs typeface="Arial"/>
              </a:rPr>
              <a:t>(R</a:t>
            </a:r>
            <a:r>
              <a:rPr dirty="0" sz="1200" spc="-5" b="1">
                <a:latin typeface="Arial"/>
                <a:cs typeface="Arial"/>
              </a:rPr>
              <a:t>F</a:t>
            </a:r>
            <a:r>
              <a:rPr dirty="0" sz="1750" spc="-5" b="1">
                <a:latin typeface="Arial"/>
                <a:cs typeface="Arial"/>
              </a:rPr>
              <a:t>)</a:t>
            </a:r>
            <a:endParaRPr sz="1750">
              <a:latin typeface="Arial"/>
              <a:cs typeface="Arial"/>
            </a:endParaRPr>
          </a:p>
          <a:p>
            <a:pPr marL="12700">
              <a:lnSpc>
                <a:spcPts val="2060"/>
              </a:lnSpc>
              <a:buFont typeface="Arial"/>
              <a:buChar char="•"/>
              <a:tabLst>
                <a:tab pos="153035" algn="l"/>
              </a:tabLst>
            </a:pPr>
            <a:r>
              <a:rPr dirty="0" sz="1750" spc="-5" b="1">
                <a:latin typeface="Arial"/>
                <a:cs typeface="Arial"/>
              </a:rPr>
              <a:t>Puesta </a:t>
            </a:r>
            <a:r>
              <a:rPr dirty="0" sz="1750" b="1">
                <a:latin typeface="Arial"/>
                <a:cs typeface="Arial"/>
              </a:rPr>
              <a:t>a </a:t>
            </a:r>
            <a:r>
              <a:rPr dirty="0" sz="1750" spc="-5" b="1">
                <a:latin typeface="Arial"/>
                <a:cs typeface="Arial"/>
              </a:rPr>
              <a:t>Tierra </a:t>
            </a:r>
            <a:r>
              <a:rPr dirty="0" sz="1750" b="1">
                <a:latin typeface="Arial"/>
                <a:cs typeface="Arial"/>
              </a:rPr>
              <a:t>del </a:t>
            </a:r>
            <a:r>
              <a:rPr dirty="0" sz="1750" spc="-5" b="1">
                <a:latin typeface="Arial"/>
                <a:cs typeface="Arial"/>
              </a:rPr>
              <a:t>Neutro (limitación </a:t>
            </a:r>
            <a:r>
              <a:rPr dirty="0" sz="1750" b="1">
                <a:latin typeface="Arial"/>
                <a:cs typeface="Arial"/>
              </a:rPr>
              <a:t>de </a:t>
            </a:r>
            <a:r>
              <a:rPr dirty="0" sz="1750" spc="-5" b="1">
                <a:latin typeface="Arial"/>
                <a:cs typeface="Arial"/>
              </a:rPr>
              <a:t>la </a:t>
            </a:r>
            <a:r>
              <a:rPr dirty="0" sz="1750" b="1">
                <a:latin typeface="Arial"/>
                <a:cs typeface="Arial"/>
              </a:rPr>
              <a:t>corriente de </a:t>
            </a:r>
            <a:r>
              <a:rPr dirty="0" sz="1750" spc="-5" b="1">
                <a:latin typeface="Arial"/>
                <a:cs typeface="Arial"/>
              </a:rPr>
              <a:t>tierra, </a:t>
            </a:r>
            <a:r>
              <a:rPr dirty="0" sz="1750" b="1">
                <a:latin typeface="Arial"/>
                <a:cs typeface="Arial"/>
              </a:rPr>
              <a:t>por ej. a 2</a:t>
            </a:r>
            <a:r>
              <a:rPr dirty="0" sz="1750" spc="20" b="1">
                <a:latin typeface="Arial"/>
                <a:cs typeface="Arial"/>
              </a:rPr>
              <a:t> </a:t>
            </a:r>
            <a:r>
              <a:rPr dirty="0" sz="1750" spc="-15" b="1">
                <a:latin typeface="Arial"/>
                <a:cs typeface="Arial"/>
              </a:rPr>
              <a:t>kA)</a:t>
            </a:r>
            <a:endParaRPr sz="175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5673" rIns="0" bIns="0" rtlCol="0" vert="horz">
            <a:spAutoFit/>
          </a:bodyPr>
          <a:lstStyle/>
          <a:p>
            <a:pPr marL="4170045" marR="5080" indent="-3703954">
              <a:lnSpc>
                <a:spcPts val="3050"/>
              </a:lnSpc>
              <a:spcBef>
                <a:spcPts val="310"/>
              </a:spcBef>
            </a:pPr>
            <a:r>
              <a:rPr dirty="0" sz="2650"/>
              <a:t>Corrientes </a:t>
            </a:r>
            <a:r>
              <a:rPr dirty="0" sz="2650" spc="-5"/>
              <a:t>de </a:t>
            </a:r>
            <a:r>
              <a:rPr dirty="0" sz="2650"/>
              <a:t>Falla: </a:t>
            </a:r>
            <a:r>
              <a:rPr dirty="0" sz="2650" spc="-5"/>
              <a:t>Cortocircuito Fase-Fase </a:t>
            </a:r>
            <a:r>
              <a:rPr dirty="0" sz="2650"/>
              <a:t>y Fase- </a:t>
            </a:r>
            <a:r>
              <a:rPr dirty="0" u="none" sz="2650"/>
              <a:t> </a:t>
            </a:r>
            <a:r>
              <a:rPr dirty="0" sz="2650"/>
              <a:t>Tierra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1099624" y="1759128"/>
            <a:ext cx="8531605" cy="46736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77289" y="4390390"/>
            <a:ext cx="4229100" cy="2127250"/>
          </a:xfrm>
          <a:custGeom>
            <a:avLst/>
            <a:gdLst/>
            <a:ahLst/>
            <a:cxnLst/>
            <a:rect l="l" t="t" r="r" b="b"/>
            <a:pathLst>
              <a:path w="4229100" h="2127250">
                <a:moveTo>
                  <a:pt x="0" y="2127250"/>
                </a:moveTo>
                <a:lnTo>
                  <a:pt x="4229100" y="2127250"/>
                </a:lnTo>
                <a:lnTo>
                  <a:pt x="4229100" y="0"/>
                </a:lnTo>
                <a:lnTo>
                  <a:pt x="0" y="0"/>
                </a:lnTo>
                <a:lnTo>
                  <a:pt x="0" y="21272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77289" y="4390390"/>
            <a:ext cx="4229100" cy="212725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2545" rIns="0" bIns="0" rtlCol="0" vert="horz">
            <a:spAutoFit/>
          </a:bodyPr>
          <a:lstStyle/>
          <a:p>
            <a:pPr marL="96520" marR="161290">
              <a:lnSpc>
                <a:spcPct val="95800"/>
              </a:lnSpc>
              <a:spcBef>
                <a:spcPts val="335"/>
              </a:spcBef>
            </a:pPr>
            <a:r>
              <a:rPr dirty="0" sz="1550" spc="-5">
                <a:latin typeface="Times New Roman"/>
                <a:cs typeface="Times New Roman"/>
              </a:rPr>
              <a:t>En </a:t>
            </a:r>
            <a:r>
              <a:rPr dirty="0" sz="1550" spc="-10">
                <a:latin typeface="Times New Roman"/>
                <a:cs typeface="Times New Roman"/>
              </a:rPr>
              <a:t>el </a:t>
            </a:r>
            <a:r>
              <a:rPr dirty="0" sz="1550" spc="-5">
                <a:latin typeface="Times New Roman"/>
                <a:cs typeface="Times New Roman"/>
              </a:rPr>
              <a:t>caso de fallas fase-fase, la corriente de  cortocircuito </a:t>
            </a:r>
            <a:r>
              <a:rPr dirty="0" sz="1550" spc="-10">
                <a:latin typeface="Times New Roman"/>
                <a:cs typeface="Times New Roman"/>
              </a:rPr>
              <a:t>es </a:t>
            </a:r>
            <a:r>
              <a:rPr dirty="0" sz="1550" spc="-5">
                <a:latin typeface="Times New Roman"/>
                <a:cs typeface="Times New Roman"/>
              </a:rPr>
              <a:t>normalmente </a:t>
            </a:r>
            <a:r>
              <a:rPr dirty="0" sz="1550" spc="-10">
                <a:latin typeface="Times New Roman"/>
                <a:cs typeface="Times New Roman"/>
              </a:rPr>
              <a:t>mucho mayor </a:t>
            </a:r>
            <a:r>
              <a:rPr dirty="0" sz="1550">
                <a:latin typeface="Times New Roman"/>
                <a:cs typeface="Times New Roman"/>
              </a:rPr>
              <a:t>que </a:t>
            </a:r>
            <a:r>
              <a:rPr dirty="0" sz="1550" spc="-5">
                <a:latin typeface="Times New Roman"/>
                <a:cs typeface="Times New Roman"/>
              </a:rPr>
              <a:t>la  corriente de carga.</a:t>
            </a:r>
            <a:r>
              <a:rPr dirty="0" sz="1550">
                <a:latin typeface="Times New Roman"/>
                <a:cs typeface="Times New Roman"/>
              </a:rPr>
              <a:t> </a:t>
            </a:r>
            <a:r>
              <a:rPr dirty="0" sz="1550" spc="-5">
                <a:latin typeface="Times New Roman"/>
                <a:cs typeface="Times New Roman"/>
              </a:rPr>
              <a:t>.</a:t>
            </a:r>
            <a:endParaRPr sz="1550">
              <a:latin typeface="Times New Roman"/>
              <a:cs typeface="Times New Roman"/>
            </a:endParaRPr>
          </a:p>
          <a:p>
            <a:pPr marL="96520" marR="131445">
              <a:lnSpc>
                <a:spcPct val="95700"/>
              </a:lnSpc>
              <a:spcBef>
                <a:spcPts val="10"/>
              </a:spcBef>
            </a:pPr>
            <a:r>
              <a:rPr dirty="0" sz="1550" spc="-5">
                <a:latin typeface="Times New Roman"/>
                <a:cs typeface="Times New Roman"/>
              </a:rPr>
              <a:t>Las corrientes de cortocircuito de tierra pueden ser  mayores o menores </a:t>
            </a:r>
            <a:r>
              <a:rPr dirty="0" sz="1550">
                <a:latin typeface="Times New Roman"/>
                <a:cs typeface="Times New Roman"/>
              </a:rPr>
              <a:t>que </a:t>
            </a:r>
            <a:r>
              <a:rPr dirty="0" sz="1550" spc="-5">
                <a:latin typeface="Times New Roman"/>
                <a:cs typeface="Times New Roman"/>
              </a:rPr>
              <a:t>la </a:t>
            </a:r>
            <a:r>
              <a:rPr dirty="0" sz="1550">
                <a:latin typeface="Times New Roman"/>
                <a:cs typeface="Times New Roman"/>
              </a:rPr>
              <a:t>corriente </a:t>
            </a:r>
            <a:r>
              <a:rPr dirty="0" sz="1550" spc="-5">
                <a:latin typeface="Times New Roman"/>
                <a:cs typeface="Times New Roman"/>
              </a:rPr>
              <a:t>de carga,  dependiendo de la puesta a </a:t>
            </a:r>
            <a:r>
              <a:rPr dirty="0" sz="1550">
                <a:latin typeface="Times New Roman"/>
                <a:cs typeface="Times New Roman"/>
              </a:rPr>
              <a:t>tierra </a:t>
            </a:r>
            <a:r>
              <a:rPr dirty="0" sz="1550" spc="-5">
                <a:latin typeface="Times New Roman"/>
                <a:cs typeface="Times New Roman"/>
              </a:rPr>
              <a:t>del </a:t>
            </a:r>
            <a:r>
              <a:rPr dirty="0" sz="1550">
                <a:latin typeface="Times New Roman"/>
                <a:cs typeface="Times New Roman"/>
              </a:rPr>
              <a:t>neutro </a:t>
            </a:r>
            <a:r>
              <a:rPr dirty="0" sz="1550" spc="-5">
                <a:latin typeface="Times New Roman"/>
                <a:cs typeface="Times New Roman"/>
              </a:rPr>
              <a:t>del  sistema y de la </a:t>
            </a:r>
            <a:r>
              <a:rPr dirty="0" sz="1550">
                <a:latin typeface="Times New Roman"/>
                <a:cs typeface="Times New Roman"/>
              </a:rPr>
              <a:t>resistencia </a:t>
            </a:r>
            <a:r>
              <a:rPr dirty="0" sz="1550" spc="-5">
                <a:latin typeface="Times New Roman"/>
                <a:cs typeface="Times New Roman"/>
              </a:rPr>
              <a:t>de</a:t>
            </a:r>
            <a:r>
              <a:rPr dirty="0" sz="1550" spc="-15">
                <a:latin typeface="Times New Roman"/>
                <a:cs typeface="Times New Roman"/>
              </a:rPr>
              <a:t> </a:t>
            </a:r>
            <a:r>
              <a:rPr dirty="0" sz="1550" spc="-5">
                <a:latin typeface="Times New Roman"/>
                <a:cs typeface="Times New Roman"/>
              </a:rPr>
              <a:t>falla.</a:t>
            </a:r>
            <a:endParaRPr sz="1550">
              <a:latin typeface="Times New Roman"/>
              <a:cs typeface="Times New Roman"/>
            </a:endParaRPr>
          </a:p>
          <a:p>
            <a:pPr marL="96520" marR="87630">
              <a:lnSpc>
                <a:spcPts val="1780"/>
              </a:lnSpc>
              <a:spcBef>
                <a:spcPts val="55"/>
              </a:spcBef>
            </a:pPr>
            <a:r>
              <a:rPr dirty="0" sz="1550" spc="-5">
                <a:latin typeface="Times New Roman"/>
                <a:cs typeface="Times New Roman"/>
              </a:rPr>
              <a:t>Puesta tierra del </a:t>
            </a:r>
            <a:r>
              <a:rPr dirty="0" sz="1550">
                <a:latin typeface="Times New Roman"/>
                <a:cs typeface="Times New Roman"/>
              </a:rPr>
              <a:t>neutro </a:t>
            </a:r>
            <a:r>
              <a:rPr dirty="0" sz="1550" spc="-5">
                <a:latin typeface="Times New Roman"/>
                <a:cs typeface="Times New Roman"/>
              </a:rPr>
              <a:t>de alta resistencia: I</a:t>
            </a:r>
            <a:r>
              <a:rPr dirty="0" sz="1000" spc="-5">
                <a:latin typeface="Times New Roman"/>
                <a:cs typeface="Times New Roman"/>
              </a:rPr>
              <a:t>E</a:t>
            </a:r>
            <a:r>
              <a:rPr dirty="0" sz="1550" spc="-5">
                <a:latin typeface="Times New Roman"/>
                <a:cs typeface="Times New Roman"/>
              </a:rPr>
              <a:t>&lt; 10%  de la corriente </a:t>
            </a:r>
            <a:r>
              <a:rPr dirty="0" sz="1550">
                <a:latin typeface="Times New Roman"/>
                <a:cs typeface="Times New Roman"/>
              </a:rPr>
              <a:t>nominal </a:t>
            </a:r>
            <a:r>
              <a:rPr dirty="0" sz="1550" spc="-5">
                <a:latin typeface="Times New Roman"/>
                <a:cs typeface="Times New Roman"/>
              </a:rPr>
              <a:t>del</a:t>
            </a:r>
            <a:r>
              <a:rPr dirty="0" sz="1550" spc="-20">
                <a:latin typeface="Times New Roman"/>
                <a:cs typeface="Times New Roman"/>
              </a:rPr>
              <a:t> </a:t>
            </a:r>
            <a:r>
              <a:rPr dirty="0" sz="1550" spc="-5">
                <a:latin typeface="Times New Roman"/>
                <a:cs typeface="Times New Roman"/>
              </a:rPr>
              <a:t>CT.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0876" y="682498"/>
            <a:ext cx="864997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"/>
              <a:t>Falla </a:t>
            </a:r>
            <a:r>
              <a:rPr dirty="0" sz="2650"/>
              <a:t>a Tierra – Puesta a </a:t>
            </a:r>
            <a:r>
              <a:rPr dirty="0" sz="2650" spc="-5"/>
              <a:t>tierra </a:t>
            </a:r>
            <a:r>
              <a:rPr dirty="0" sz="2650"/>
              <a:t>del neutron del</a:t>
            </a:r>
            <a:r>
              <a:rPr dirty="0" sz="2650" spc="-60"/>
              <a:t> </a:t>
            </a:r>
            <a:r>
              <a:rPr dirty="0" sz="2650"/>
              <a:t>sistema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812165" y="1456690"/>
            <a:ext cx="9064625" cy="51574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48689" y="4438650"/>
            <a:ext cx="3429000" cy="19431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wrap="square" lIns="0" tIns="52069" rIns="0" bIns="0" rtlCol="0" vert="horz">
            <a:spAutoFit/>
          </a:bodyPr>
          <a:lstStyle/>
          <a:p>
            <a:pPr marL="96520" marR="1169670">
              <a:lnSpc>
                <a:spcPts val="1839"/>
              </a:lnSpc>
              <a:spcBef>
                <a:spcPts val="409"/>
              </a:spcBef>
            </a:pPr>
            <a:r>
              <a:rPr dirty="0" sz="1600" spc="-5" b="1">
                <a:latin typeface="Arial"/>
                <a:cs typeface="Arial"/>
              </a:rPr>
              <a:t>Puesta a tierra de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baja  impedancia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(solida)</a:t>
            </a:r>
            <a:endParaRPr sz="1600">
              <a:latin typeface="Arial"/>
              <a:cs typeface="Arial"/>
            </a:endParaRPr>
          </a:p>
          <a:p>
            <a:pPr marL="224790" indent="-128270">
              <a:lnSpc>
                <a:spcPts val="1750"/>
              </a:lnSpc>
              <a:buChar char="•"/>
              <a:tabLst>
                <a:tab pos="225425" algn="l"/>
              </a:tabLst>
            </a:pPr>
            <a:r>
              <a:rPr dirty="0" sz="1600" spc="-5">
                <a:latin typeface="Arial"/>
                <a:cs typeface="Arial"/>
              </a:rPr>
              <a:t>Falla a Tierra =</a:t>
            </a:r>
            <a:r>
              <a:rPr dirty="0" sz="1600" spc="15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short-circuit</a:t>
            </a:r>
            <a:endParaRPr sz="1600">
              <a:latin typeface="Arial"/>
              <a:cs typeface="Arial"/>
            </a:endParaRPr>
          </a:p>
          <a:p>
            <a:pPr marL="96520" marR="366395">
              <a:lnSpc>
                <a:spcPct val="95800"/>
              </a:lnSpc>
              <a:spcBef>
                <a:spcPts val="50"/>
              </a:spcBef>
            </a:pPr>
            <a:r>
              <a:rPr dirty="0" sz="1600" spc="-5">
                <a:latin typeface="Arial"/>
                <a:cs typeface="Arial"/>
              </a:rPr>
              <a:t>ZE=0: disparos normales de </a:t>
            </a:r>
            <a:r>
              <a:rPr dirty="0" sz="1600">
                <a:latin typeface="Arial"/>
                <a:cs typeface="Arial"/>
              </a:rPr>
              <a:t>la  </a:t>
            </a:r>
            <a:r>
              <a:rPr dirty="0" sz="1600" spc="-5">
                <a:latin typeface="Arial"/>
                <a:cs typeface="Arial"/>
              </a:rPr>
              <a:t>protección por sobrecorriente .  ZE&gt;0 (IE &lt; In): Se requiere un  escalón sensitivo de corriente </a:t>
            </a:r>
            <a:r>
              <a:rPr dirty="0" sz="1600">
                <a:latin typeface="Arial"/>
                <a:cs typeface="Arial"/>
              </a:rPr>
              <a:t>de  </a:t>
            </a:r>
            <a:r>
              <a:rPr dirty="0" sz="1600" spc="-5">
                <a:latin typeface="Arial"/>
                <a:cs typeface="Arial"/>
              </a:rPr>
              <a:t>tierra (0.1 to 0.5 x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In).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5063490" y="4149090"/>
            <a:ext cx="4572000" cy="223266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wrap="square" lIns="0" tIns="36194" rIns="0" bIns="0" rtlCol="0" vert="horz">
            <a:spAutoFit/>
          </a:bodyPr>
          <a:lstStyle/>
          <a:p>
            <a:pPr marL="97155">
              <a:lnSpc>
                <a:spcPts val="1880"/>
              </a:lnSpc>
              <a:spcBef>
                <a:spcPts val="284"/>
              </a:spcBef>
            </a:pPr>
            <a:r>
              <a:rPr dirty="0" sz="1600" spc="-5" b="1">
                <a:solidFill>
                  <a:srgbClr val="FC0028"/>
                </a:solidFill>
                <a:latin typeface="Arial"/>
                <a:cs typeface="Arial"/>
              </a:rPr>
              <a:t>Sistemas Aislados –</a:t>
            </a:r>
            <a:r>
              <a:rPr dirty="0" sz="1600" spc="25" b="1">
                <a:solidFill>
                  <a:srgbClr val="FC0028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C0028"/>
                </a:solidFill>
                <a:latin typeface="Arial"/>
                <a:cs typeface="Arial"/>
              </a:rPr>
              <a:t>Compensados</a:t>
            </a:r>
            <a:endParaRPr sz="1600">
              <a:latin typeface="Arial"/>
              <a:cs typeface="Arial"/>
            </a:endParaRPr>
          </a:p>
          <a:p>
            <a:pPr marL="97155">
              <a:lnSpc>
                <a:spcPts val="1835"/>
              </a:lnSpc>
              <a:buChar char="•"/>
              <a:tabLst>
                <a:tab pos="226060" algn="l"/>
              </a:tabLst>
            </a:pPr>
            <a:r>
              <a:rPr dirty="0" sz="1600" spc="-5">
                <a:latin typeface="Arial"/>
                <a:cs typeface="Arial"/>
              </a:rPr>
              <a:t>Falla a Tierra = no </a:t>
            </a:r>
            <a:r>
              <a:rPr dirty="0" sz="1600">
                <a:latin typeface="Arial"/>
                <a:cs typeface="Arial"/>
              </a:rPr>
              <a:t>hay </a:t>
            </a:r>
            <a:r>
              <a:rPr dirty="0" sz="1600" spc="-5">
                <a:latin typeface="Arial"/>
                <a:cs typeface="Arial"/>
              </a:rPr>
              <a:t>corriente de</a:t>
            </a:r>
            <a:r>
              <a:rPr dirty="0" sz="1600" spc="1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falla</a:t>
            </a:r>
            <a:endParaRPr sz="1600">
              <a:latin typeface="Arial"/>
              <a:cs typeface="Arial"/>
            </a:endParaRPr>
          </a:p>
          <a:p>
            <a:pPr marL="97155" marR="155575">
              <a:lnSpc>
                <a:spcPts val="1850"/>
              </a:lnSpc>
              <a:spcBef>
                <a:spcPts val="75"/>
              </a:spcBef>
              <a:buChar char="•"/>
              <a:tabLst>
                <a:tab pos="226060" algn="l"/>
              </a:tabLst>
            </a:pPr>
            <a:r>
              <a:rPr dirty="0" sz="1600" spc="-5">
                <a:latin typeface="Arial"/>
                <a:cs typeface="Arial"/>
              </a:rPr>
              <a:t>Corriente </a:t>
            </a:r>
            <a:r>
              <a:rPr dirty="0" sz="1600">
                <a:latin typeface="Arial"/>
                <a:cs typeface="Arial"/>
              </a:rPr>
              <a:t>pequeña= </a:t>
            </a:r>
            <a:r>
              <a:rPr dirty="0" sz="1600" spc="-5">
                <a:latin typeface="Arial"/>
                <a:cs typeface="Arial"/>
              </a:rPr>
              <a:t>se puede </a:t>
            </a:r>
            <a:r>
              <a:rPr dirty="0" sz="1600">
                <a:latin typeface="Arial"/>
                <a:cs typeface="Arial"/>
              </a:rPr>
              <a:t>continuar </a:t>
            </a:r>
            <a:r>
              <a:rPr dirty="0" sz="1600" spc="-5">
                <a:latin typeface="Arial"/>
                <a:cs typeface="Arial"/>
              </a:rPr>
              <a:t>con el  servicio.</a:t>
            </a:r>
            <a:endParaRPr sz="1600">
              <a:latin typeface="Arial"/>
              <a:cs typeface="Arial"/>
            </a:endParaRPr>
          </a:p>
          <a:p>
            <a:pPr marL="97155">
              <a:lnSpc>
                <a:spcPts val="1745"/>
              </a:lnSpc>
              <a:buChar char="•"/>
              <a:tabLst>
                <a:tab pos="226060" algn="l"/>
              </a:tabLst>
            </a:pPr>
            <a:r>
              <a:rPr dirty="0" sz="1600" spc="-5">
                <a:latin typeface="Arial"/>
                <a:cs typeface="Arial"/>
              </a:rPr>
              <a:t>Indicación de </a:t>
            </a:r>
            <a:r>
              <a:rPr dirty="0" sz="1600">
                <a:latin typeface="Arial"/>
                <a:cs typeface="Arial"/>
              </a:rPr>
              <a:t>la </a:t>
            </a:r>
            <a:r>
              <a:rPr dirty="0" sz="1600" spc="-5">
                <a:latin typeface="Arial"/>
                <a:cs typeface="Arial"/>
              </a:rPr>
              <a:t>falla por medio </a:t>
            </a:r>
            <a:r>
              <a:rPr dirty="0" sz="1600">
                <a:latin typeface="Arial"/>
                <a:cs typeface="Arial"/>
              </a:rPr>
              <a:t>de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relés</a:t>
            </a:r>
            <a:endParaRPr sz="1600">
              <a:latin typeface="Arial"/>
              <a:cs typeface="Arial"/>
            </a:endParaRPr>
          </a:p>
          <a:p>
            <a:pPr marL="97155">
              <a:lnSpc>
                <a:spcPts val="1839"/>
              </a:lnSpc>
            </a:pPr>
            <a:r>
              <a:rPr dirty="0" sz="1600" spc="-5">
                <a:latin typeface="Arial"/>
                <a:cs typeface="Arial"/>
              </a:rPr>
              <a:t>direccionales de tierra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sensitivos.</a:t>
            </a:r>
            <a:endParaRPr sz="1600">
              <a:latin typeface="Arial"/>
              <a:cs typeface="Arial"/>
            </a:endParaRPr>
          </a:p>
          <a:p>
            <a:pPr marL="97155" marR="681355">
              <a:lnSpc>
                <a:spcPts val="1839"/>
              </a:lnSpc>
              <a:spcBef>
                <a:spcPts val="95"/>
              </a:spcBef>
              <a:buChar char="•"/>
              <a:tabLst>
                <a:tab pos="226060" algn="l"/>
              </a:tabLst>
            </a:pPr>
            <a:r>
              <a:rPr dirty="0" sz="1600" spc="-5">
                <a:latin typeface="Arial"/>
                <a:cs typeface="Arial"/>
              </a:rPr>
              <a:t>Normalmente </a:t>
            </a:r>
            <a:r>
              <a:rPr dirty="0" sz="1600">
                <a:latin typeface="Arial"/>
                <a:cs typeface="Arial"/>
              </a:rPr>
              <a:t>no hay </a:t>
            </a:r>
            <a:r>
              <a:rPr dirty="0" sz="1600" spc="-5">
                <a:latin typeface="Arial"/>
                <a:cs typeface="Arial"/>
              </a:rPr>
              <a:t>disparo, solamente  alarma.</a:t>
            </a:r>
            <a:endParaRPr sz="1600">
              <a:latin typeface="Arial"/>
              <a:cs typeface="Arial"/>
            </a:endParaRPr>
          </a:p>
          <a:p>
            <a:pPr marL="97155">
              <a:lnSpc>
                <a:spcPts val="1785"/>
              </a:lnSpc>
              <a:buChar char="•"/>
              <a:tabLst>
                <a:tab pos="226060" algn="l"/>
              </a:tabLst>
            </a:pPr>
            <a:r>
              <a:rPr dirty="0" sz="1600" spc="-5">
                <a:latin typeface="Arial"/>
                <a:cs typeface="Arial"/>
              </a:rPr>
              <a:t>Despeje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manual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290" rIns="0" bIns="0" rtlCol="0" vert="horz">
            <a:spAutoFit/>
          </a:bodyPr>
          <a:lstStyle/>
          <a:p>
            <a:pPr marL="1826260" marR="5080" indent="-1568450">
              <a:lnSpc>
                <a:spcPts val="2530"/>
              </a:lnSpc>
              <a:spcBef>
                <a:spcPts val="270"/>
              </a:spcBef>
            </a:pPr>
            <a:r>
              <a:rPr dirty="0" sz="2200" spc="-5"/>
              <a:t>Captura de la corriente de tierra </a:t>
            </a:r>
            <a:r>
              <a:rPr dirty="0" sz="2200"/>
              <a:t>I</a:t>
            </a:r>
            <a:r>
              <a:rPr dirty="0" sz="1450"/>
              <a:t>E </a:t>
            </a:r>
            <a:r>
              <a:rPr dirty="0" sz="2200" spc="-5"/>
              <a:t>y tension </a:t>
            </a:r>
            <a:r>
              <a:rPr dirty="0" sz="2200" spc="5"/>
              <a:t>de </a:t>
            </a:r>
            <a:r>
              <a:rPr dirty="0" sz="2200" spc="-5"/>
              <a:t>desplazamiento de </a:t>
            </a:r>
            <a:r>
              <a:rPr dirty="0" u="none" sz="2200" spc="-5"/>
              <a:t> </a:t>
            </a:r>
            <a:r>
              <a:rPr dirty="0" sz="2200" spc="-5"/>
              <a:t>neutro U</a:t>
            </a:r>
            <a:r>
              <a:rPr dirty="0" sz="1450" spc="-5"/>
              <a:t>E </a:t>
            </a:r>
            <a:r>
              <a:rPr dirty="0" sz="2200" spc="-5"/>
              <a:t>para protección de fallas a</a:t>
            </a:r>
            <a:r>
              <a:rPr dirty="0" sz="2200" spc="40"/>
              <a:t> </a:t>
            </a:r>
            <a:r>
              <a:rPr dirty="0" sz="2200" spc="-5"/>
              <a:t>tierra</a:t>
            </a:r>
            <a:endParaRPr sz="2200"/>
          </a:p>
        </p:txBody>
      </p:sp>
      <p:sp>
        <p:nvSpPr>
          <p:cNvPr id="3" name="object 3"/>
          <p:cNvSpPr/>
          <p:nvPr/>
        </p:nvSpPr>
        <p:spPr>
          <a:xfrm>
            <a:off x="876300" y="1537970"/>
            <a:ext cx="8936990" cy="51295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062989" y="4834890"/>
            <a:ext cx="19431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marL="96520" marR="234315">
              <a:lnSpc>
                <a:spcPct val="95900"/>
              </a:lnSpc>
              <a:spcBef>
                <a:spcPts val="330"/>
              </a:spcBef>
            </a:pPr>
            <a:r>
              <a:rPr dirty="0" sz="1750">
                <a:latin typeface="Times New Roman"/>
                <a:cs typeface="Times New Roman"/>
              </a:rPr>
              <a:t>Para la</a:t>
            </a:r>
            <a:r>
              <a:rPr dirty="0" sz="1750" spc="-70">
                <a:latin typeface="Times New Roman"/>
                <a:cs typeface="Times New Roman"/>
              </a:rPr>
              <a:t> </a:t>
            </a:r>
            <a:r>
              <a:rPr dirty="0" sz="1750" spc="-5">
                <a:latin typeface="Times New Roman"/>
                <a:cs typeface="Times New Roman"/>
              </a:rPr>
              <a:t>protección  </a:t>
            </a:r>
            <a:r>
              <a:rPr dirty="0" sz="1750">
                <a:latin typeface="Times New Roman"/>
                <a:cs typeface="Times New Roman"/>
              </a:rPr>
              <a:t>de </a:t>
            </a:r>
            <a:r>
              <a:rPr dirty="0" sz="1750" spc="-5">
                <a:latin typeface="Times New Roman"/>
                <a:cs typeface="Times New Roman"/>
              </a:rPr>
              <a:t>falla </a:t>
            </a:r>
            <a:r>
              <a:rPr dirty="0" sz="1750">
                <a:latin typeface="Times New Roman"/>
                <a:cs typeface="Times New Roman"/>
              </a:rPr>
              <a:t>a </a:t>
            </a:r>
            <a:r>
              <a:rPr dirty="0" sz="1750" spc="-5">
                <a:latin typeface="Times New Roman"/>
                <a:cs typeface="Times New Roman"/>
              </a:rPr>
              <a:t>tierra  direccional  sensitiva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4850" y="857758"/>
            <a:ext cx="6740525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Criterios </a:t>
            </a:r>
            <a:r>
              <a:rPr dirty="0" sz="2650" spc="-5"/>
              <a:t>Típicos de Protección </a:t>
            </a:r>
            <a:r>
              <a:rPr dirty="0" sz="2650"/>
              <a:t>ante fallas</a:t>
            </a:r>
            <a:endParaRPr sz="265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424180" indent="-228600">
              <a:lnSpc>
                <a:spcPts val="2995"/>
              </a:lnSpc>
              <a:spcBef>
                <a:spcPts val="105"/>
              </a:spcBef>
              <a:buFont typeface="Wingdings"/>
              <a:buChar char=""/>
              <a:tabLst>
                <a:tab pos="866775" algn="l"/>
                <a:tab pos="867410" algn="l"/>
              </a:tabLst>
            </a:pPr>
            <a:r>
              <a:rPr dirty="0" spc="-5"/>
              <a:t>Sobrecorriente </a:t>
            </a:r>
            <a:r>
              <a:rPr dirty="0"/>
              <a:t>(Overcurrent)</a:t>
            </a:r>
            <a:r>
              <a:rPr dirty="0" spc="-10"/>
              <a:t> </a:t>
            </a:r>
            <a:r>
              <a:rPr dirty="0" spc="-5"/>
              <a:t>I&gt;</a:t>
            </a:r>
          </a:p>
          <a:p>
            <a:pPr marL="424180" indent="-228600">
              <a:lnSpc>
                <a:spcPts val="2935"/>
              </a:lnSpc>
              <a:buFont typeface="Wingdings"/>
              <a:buChar char=""/>
              <a:tabLst>
                <a:tab pos="866775" algn="l"/>
                <a:tab pos="867410" algn="l"/>
              </a:tabLst>
            </a:pPr>
            <a:r>
              <a:rPr dirty="0" spc="-5"/>
              <a:t>Corriente </a:t>
            </a:r>
            <a:r>
              <a:rPr dirty="0"/>
              <a:t>de Tierra </a:t>
            </a:r>
            <a:r>
              <a:rPr dirty="0" spc="-5"/>
              <a:t>(Earth-current)</a:t>
            </a:r>
            <a:r>
              <a:rPr dirty="0" spc="-25"/>
              <a:t> </a:t>
            </a:r>
            <a:r>
              <a:rPr dirty="0" spc="-5"/>
              <a:t>I</a:t>
            </a:r>
            <a:r>
              <a:rPr dirty="0" sz="1650" spc="-5"/>
              <a:t>E</a:t>
            </a:r>
            <a:r>
              <a:rPr dirty="0" spc="-5"/>
              <a:t>&gt;</a:t>
            </a:r>
            <a:endParaRPr sz="1650"/>
          </a:p>
          <a:p>
            <a:pPr marL="424180" indent="-228600">
              <a:lnSpc>
                <a:spcPts val="2935"/>
              </a:lnSpc>
              <a:buFont typeface="Wingdings"/>
              <a:buChar char=""/>
              <a:tabLst>
                <a:tab pos="866775" algn="l"/>
                <a:tab pos="867410" algn="l"/>
              </a:tabLst>
            </a:pPr>
            <a:r>
              <a:rPr dirty="0" spc="-5"/>
              <a:t>Subtensión (Undervoltage) </a:t>
            </a:r>
            <a:r>
              <a:rPr dirty="0"/>
              <a:t>U&lt;</a:t>
            </a:r>
          </a:p>
          <a:p>
            <a:pPr marL="424180" indent="-228600">
              <a:lnSpc>
                <a:spcPts val="2930"/>
              </a:lnSpc>
              <a:buFont typeface="Wingdings"/>
              <a:buChar char=""/>
              <a:tabLst>
                <a:tab pos="866775" algn="l"/>
                <a:tab pos="867410" algn="l"/>
              </a:tabLst>
            </a:pPr>
            <a:r>
              <a:rPr dirty="0" spc="-5"/>
              <a:t>Subimpedancia (Unterimpedanz) Z&lt;</a:t>
            </a:r>
          </a:p>
          <a:p>
            <a:pPr marL="424180" indent="-228600">
              <a:lnSpc>
                <a:spcPts val="2995"/>
              </a:lnSpc>
              <a:buFont typeface="Wingdings"/>
              <a:buChar char=""/>
              <a:tabLst>
                <a:tab pos="866775" algn="l"/>
                <a:tab pos="867410" algn="l"/>
              </a:tabLst>
            </a:pPr>
            <a:r>
              <a:rPr dirty="0" spc="-5"/>
              <a:t>Sobretensión (Overvoltage) </a:t>
            </a:r>
            <a:r>
              <a:rPr dirty="0"/>
              <a:t>U&gt;</a:t>
            </a:r>
          </a:p>
          <a:p>
            <a:pPr marL="424180" indent="-228600">
              <a:lnSpc>
                <a:spcPts val="2995"/>
              </a:lnSpc>
              <a:spcBef>
                <a:spcPts val="75"/>
              </a:spcBef>
              <a:buFont typeface="Wingdings"/>
              <a:buChar char=""/>
              <a:tabLst>
                <a:tab pos="866775" algn="l"/>
                <a:tab pos="867410" algn="l"/>
              </a:tabLst>
            </a:pPr>
            <a:r>
              <a:rPr dirty="0" spc="-5"/>
              <a:t>Fuga </a:t>
            </a:r>
            <a:r>
              <a:rPr dirty="0"/>
              <a:t>(Diferencial) de corriente (Current </a:t>
            </a:r>
            <a:r>
              <a:rPr dirty="0" spc="-5"/>
              <a:t>Differential)</a:t>
            </a:r>
            <a:r>
              <a:rPr dirty="0" spc="-40"/>
              <a:t> </a:t>
            </a:r>
            <a:r>
              <a:rPr dirty="0">
                <a:latin typeface="Symbol"/>
                <a:cs typeface="Symbol"/>
              </a:rPr>
              <a:t></a:t>
            </a:r>
            <a:r>
              <a:rPr dirty="0"/>
              <a:t>I</a:t>
            </a:r>
          </a:p>
          <a:p>
            <a:pPr marL="424180" indent="-228600">
              <a:lnSpc>
                <a:spcPts val="2930"/>
              </a:lnSpc>
              <a:buFont typeface="Wingdings"/>
              <a:buChar char=""/>
              <a:tabLst>
                <a:tab pos="866775" algn="l"/>
                <a:tab pos="867410" algn="l"/>
              </a:tabLst>
            </a:pPr>
            <a:r>
              <a:rPr dirty="0"/>
              <a:t>Sobre y </a:t>
            </a:r>
            <a:r>
              <a:rPr dirty="0" spc="-5"/>
              <a:t>Subfrecuencia </a:t>
            </a:r>
            <a:r>
              <a:rPr dirty="0"/>
              <a:t>(Over-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 spc="-5"/>
              <a:t>Under-frequency)</a:t>
            </a:r>
          </a:p>
          <a:p>
            <a:pPr marL="424180" marR="5080" indent="-228600">
              <a:lnSpc>
                <a:spcPts val="2940"/>
              </a:lnSpc>
              <a:spcBef>
                <a:spcPts val="130"/>
              </a:spcBef>
              <a:buFont typeface="Wingdings"/>
              <a:buChar char=""/>
              <a:tabLst>
                <a:tab pos="866775" algn="l"/>
                <a:tab pos="867410" algn="l"/>
              </a:tabLst>
            </a:pPr>
            <a:r>
              <a:rPr dirty="0" spc="-5"/>
              <a:t>Desbalance de Corriente </a:t>
            </a:r>
            <a:r>
              <a:rPr dirty="0"/>
              <a:t>– </a:t>
            </a:r>
            <a:r>
              <a:rPr dirty="0" spc="-5"/>
              <a:t>Corriente </a:t>
            </a:r>
            <a:r>
              <a:rPr dirty="0"/>
              <a:t>de Secuencia  Negativa(Current </a:t>
            </a:r>
            <a:r>
              <a:rPr dirty="0" spc="-5"/>
              <a:t>unbalance </a:t>
            </a:r>
            <a:r>
              <a:rPr dirty="0"/>
              <a:t>- </a:t>
            </a:r>
            <a:r>
              <a:rPr dirty="0" spc="-5"/>
              <a:t>negative sequence </a:t>
            </a:r>
            <a:r>
              <a:rPr dirty="0"/>
              <a:t>current</a:t>
            </a:r>
            <a:r>
              <a:rPr dirty="0" spc="5"/>
              <a:t> </a:t>
            </a:r>
            <a:r>
              <a:rPr dirty="0" spc="-5"/>
              <a:t>I</a:t>
            </a:r>
            <a:r>
              <a:rPr dirty="0" sz="1650" spc="-5"/>
              <a:t>2</a:t>
            </a:r>
            <a:r>
              <a:rPr dirty="0" spc="-5"/>
              <a:t>&gt;)</a:t>
            </a:r>
            <a:endParaRPr sz="1650"/>
          </a:p>
          <a:p>
            <a:pPr marL="424180" indent="-228600">
              <a:lnSpc>
                <a:spcPts val="2855"/>
              </a:lnSpc>
              <a:buFont typeface="Wingdings"/>
              <a:buChar char=""/>
              <a:tabLst>
                <a:tab pos="866775" algn="l"/>
                <a:tab pos="867410" algn="l"/>
              </a:tabLst>
            </a:pPr>
            <a:r>
              <a:rPr dirty="0"/>
              <a:t>Criterios </a:t>
            </a:r>
            <a:r>
              <a:rPr dirty="0" spc="-5"/>
              <a:t>especiales para </a:t>
            </a:r>
            <a:r>
              <a:rPr dirty="0" spc="-10"/>
              <a:t>la </a:t>
            </a:r>
            <a:r>
              <a:rPr dirty="0"/>
              <a:t>protección de</a:t>
            </a:r>
            <a:r>
              <a:rPr dirty="0" spc="-10"/>
              <a:t> </a:t>
            </a:r>
            <a:r>
              <a:rPr dirty="0" spc="-5"/>
              <a:t>máquinas.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2498"/>
            <a:ext cx="8388985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Criterio de </a:t>
            </a:r>
            <a:r>
              <a:rPr dirty="0" sz="2650" spc="-5"/>
              <a:t>Protección: Sobrecorriente</a:t>
            </a:r>
            <a:r>
              <a:rPr dirty="0" sz="2650" spc="35"/>
              <a:t> </a:t>
            </a:r>
            <a:r>
              <a:rPr dirty="0" sz="2650"/>
              <a:t>(Overcurrent)</a:t>
            </a:r>
            <a:endParaRPr sz="2650"/>
          </a:p>
        </p:txBody>
      </p:sp>
      <p:sp>
        <p:nvSpPr>
          <p:cNvPr id="3" name="object 3"/>
          <p:cNvSpPr txBox="1"/>
          <p:nvPr/>
        </p:nvSpPr>
        <p:spPr>
          <a:xfrm>
            <a:off x="706627" y="1249426"/>
            <a:ext cx="442722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158365" algn="l"/>
              </a:tabLst>
            </a:pPr>
            <a:r>
              <a:rPr dirty="0" sz="2000">
                <a:latin typeface="Arial"/>
                <a:cs typeface="Arial"/>
              </a:rPr>
              <a:t>Aplicable</a:t>
            </a:r>
            <a:r>
              <a:rPr dirty="0" sz="2000" spc="10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cuando:	I</a:t>
            </a:r>
            <a:r>
              <a:rPr dirty="0" sz="1300" spc="-5">
                <a:latin typeface="Arial"/>
                <a:cs typeface="Arial"/>
              </a:rPr>
              <a:t>SC-min </a:t>
            </a:r>
            <a:r>
              <a:rPr dirty="0" sz="2000">
                <a:latin typeface="Arial"/>
                <a:cs typeface="Arial"/>
              </a:rPr>
              <a:t>&gt; 2,5 x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I</a:t>
            </a:r>
            <a:r>
              <a:rPr dirty="0" sz="1300" spc="-5">
                <a:latin typeface="Arial"/>
                <a:cs typeface="Arial"/>
              </a:rPr>
              <a:t>load-max</a:t>
            </a:r>
            <a:endParaRPr sz="13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78404" y="1641001"/>
            <a:ext cx="6076950" cy="15658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06627" y="3384930"/>
            <a:ext cx="624078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latin typeface="Arial"/>
                <a:cs typeface="Arial"/>
              </a:rPr>
              <a:t>Criterio </a:t>
            </a:r>
            <a:r>
              <a:rPr dirty="0" sz="2000">
                <a:latin typeface="Arial"/>
                <a:cs typeface="Arial"/>
              </a:rPr>
              <a:t>de adicionar tiempo(t) </a:t>
            </a:r>
            <a:r>
              <a:rPr dirty="0" sz="2000" spc="-5">
                <a:latin typeface="Arial"/>
                <a:cs typeface="Arial"/>
              </a:rPr>
              <a:t>(para ganar</a:t>
            </a:r>
            <a:r>
              <a:rPr dirty="0" sz="2000" spc="50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selectividad)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236013" y="3841115"/>
            <a:ext cx="1969546" cy="1676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627" y="5581650"/>
            <a:ext cx="3427095" cy="1033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65"/>
              </a:lnSpc>
              <a:spcBef>
                <a:spcPts val="100"/>
              </a:spcBef>
            </a:pPr>
            <a:r>
              <a:rPr dirty="0" sz="2000" spc="-5">
                <a:solidFill>
                  <a:srgbClr val="FC0028"/>
                </a:solidFill>
                <a:latin typeface="Arial"/>
                <a:cs typeface="Arial"/>
              </a:rPr>
              <a:t>Métodos </a:t>
            </a:r>
            <a:r>
              <a:rPr dirty="0" sz="2000">
                <a:solidFill>
                  <a:srgbClr val="FC0028"/>
                </a:solidFill>
                <a:latin typeface="Arial"/>
                <a:cs typeface="Arial"/>
              </a:rPr>
              <a:t>de</a:t>
            </a:r>
            <a:r>
              <a:rPr dirty="0" sz="2000" spc="-20">
                <a:solidFill>
                  <a:srgbClr val="FC002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C0028"/>
                </a:solidFill>
                <a:latin typeface="Arial"/>
                <a:cs typeface="Arial"/>
              </a:rPr>
              <a:t>Protección: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1845"/>
              </a:lnSpc>
            </a:pPr>
            <a:r>
              <a:rPr dirty="0" sz="1600" spc="-5" b="1">
                <a:latin typeface="Arial"/>
                <a:cs typeface="Arial"/>
              </a:rPr>
              <a:t>Fuse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ts val="1850"/>
              </a:lnSpc>
              <a:spcBef>
                <a:spcPts val="80"/>
              </a:spcBef>
              <a:tabLst>
                <a:tab pos="1740535" algn="l"/>
              </a:tabLst>
            </a:pPr>
            <a:r>
              <a:rPr dirty="0" sz="1600" spc="-5" b="1">
                <a:latin typeface="Arial"/>
                <a:cs typeface="Arial"/>
              </a:rPr>
              <a:t>Definite time (DT) </a:t>
            </a:r>
            <a:r>
              <a:rPr dirty="0" sz="1600" b="1">
                <a:latin typeface="Arial"/>
                <a:cs typeface="Arial"/>
              </a:rPr>
              <a:t>overcurrent relay  </a:t>
            </a:r>
            <a:r>
              <a:rPr dirty="0" sz="1600" spc="-5" b="1">
                <a:latin typeface="Arial"/>
                <a:cs typeface="Arial"/>
              </a:rPr>
              <a:t>Inverse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time</a:t>
            </a:r>
            <a:r>
              <a:rPr dirty="0" sz="1600" spc="1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(IT)	overcurrent</a:t>
            </a:r>
            <a:r>
              <a:rPr dirty="0" sz="1600" spc="-4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relay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3698" y="682498"/>
            <a:ext cx="382270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Causas </a:t>
            </a:r>
            <a:r>
              <a:rPr dirty="0" sz="2650" spc="-5"/>
              <a:t>Típicas </a:t>
            </a:r>
            <a:r>
              <a:rPr dirty="0" sz="2650"/>
              <a:t>de</a:t>
            </a:r>
            <a:r>
              <a:rPr dirty="0" sz="2650" spc="-60"/>
              <a:t> </a:t>
            </a:r>
            <a:r>
              <a:rPr dirty="0" sz="2650" spc="-5"/>
              <a:t>Falla</a:t>
            </a:r>
            <a:endParaRPr sz="2650"/>
          </a:p>
        </p:txBody>
      </p:sp>
      <p:sp>
        <p:nvSpPr>
          <p:cNvPr id="3" name="object 3"/>
          <p:cNvSpPr txBox="1"/>
          <p:nvPr/>
        </p:nvSpPr>
        <p:spPr>
          <a:xfrm>
            <a:off x="706627" y="1075690"/>
            <a:ext cx="6602095" cy="12344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5"/>
              </a:spcBef>
            </a:pP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Fallas 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en líneas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ts val="1789"/>
              </a:lnSpc>
              <a:spcBef>
                <a:spcPts val="65"/>
              </a:spcBef>
            </a:pPr>
            <a:r>
              <a:rPr dirty="0" sz="1550" spc="-5">
                <a:latin typeface="Times New Roman"/>
                <a:cs typeface="Times New Roman"/>
              </a:rPr>
              <a:t>Impacto Atmosféricot (descargas eléctricas </a:t>
            </a:r>
            <a:r>
              <a:rPr dirty="0" sz="1550">
                <a:latin typeface="Times New Roman"/>
                <a:cs typeface="Times New Roman"/>
              </a:rPr>
              <a:t>(lightning), </a:t>
            </a:r>
            <a:r>
              <a:rPr dirty="0" sz="1550" spc="-5">
                <a:latin typeface="Times New Roman"/>
                <a:cs typeface="Times New Roman"/>
              </a:rPr>
              <a:t>hielo ( </a:t>
            </a:r>
            <a:r>
              <a:rPr dirty="0" sz="1550">
                <a:latin typeface="Times New Roman"/>
                <a:cs typeface="Times New Roman"/>
              </a:rPr>
              <a:t>icing), </a:t>
            </a:r>
            <a:r>
              <a:rPr dirty="0" sz="1550" spc="-5">
                <a:latin typeface="Times New Roman"/>
                <a:cs typeface="Times New Roman"/>
              </a:rPr>
              <a:t>viento (wind)  Plantas, árboles, fuego de</a:t>
            </a:r>
            <a:r>
              <a:rPr dirty="0" sz="1550" spc="5">
                <a:latin typeface="Times New Roman"/>
                <a:cs typeface="Times New Roman"/>
              </a:rPr>
              <a:t> </a:t>
            </a:r>
            <a:r>
              <a:rPr dirty="0" sz="1550" spc="-5">
                <a:latin typeface="Times New Roman"/>
                <a:cs typeface="Times New Roman"/>
              </a:rPr>
              <a:t>arbustos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ts val="1689"/>
              </a:lnSpc>
            </a:pPr>
            <a:r>
              <a:rPr dirty="0" sz="1550" spc="-5">
                <a:latin typeface="Times New Roman"/>
                <a:cs typeface="Times New Roman"/>
              </a:rPr>
              <a:t>Impacto Mecánico (gruas, objetos</a:t>
            </a:r>
            <a:r>
              <a:rPr dirty="0" sz="1550" spc="15">
                <a:latin typeface="Times New Roman"/>
                <a:cs typeface="Times New Roman"/>
              </a:rPr>
              <a:t> </a:t>
            </a:r>
            <a:r>
              <a:rPr dirty="0" sz="1550" spc="-5">
                <a:latin typeface="Times New Roman"/>
                <a:cs typeface="Times New Roman"/>
              </a:rPr>
              <a:t>volantes)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ts val="1825"/>
              </a:lnSpc>
            </a:pPr>
            <a:r>
              <a:rPr dirty="0" sz="1550" spc="-5">
                <a:latin typeface="Times New Roman"/>
                <a:cs typeface="Times New Roman"/>
              </a:rPr>
              <a:t>Sobrecarga</a:t>
            </a:r>
            <a:r>
              <a:rPr dirty="0" sz="1550" spc="-10">
                <a:latin typeface="Times New Roman"/>
                <a:cs typeface="Times New Roman"/>
              </a:rPr>
              <a:t> </a:t>
            </a:r>
            <a:r>
              <a:rPr dirty="0" sz="1550" spc="-5">
                <a:latin typeface="Times New Roman"/>
                <a:cs typeface="Times New Roman"/>
              </a:rPr>
              <a:t>Térmica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9455" y="2304415"/>
            <a:ext cx="2540635" cy="12052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06627" y="3481196"/>
            <a:ext cx="8084184" cy="19780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2345"/>
              </a:lnSpc>
              <a:spcBef>
                <a:spcPts val="105"/>
              </a:spcBef>
            </a:pP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Fallas 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en cables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ts val="1789"/>
              </a:lnSpc>
              <a:spcBef>
                <a:spcPts val="60"/>
              </a:spcBef>
            </a:pPr>
            <a:r>
              <a:rPr dirty="0" sz="1550" spc="-5">
                <a:latin typeface="Times New Roman"/>
                <a:cs typeface="Times New Roman"/>
              </a:rPr>
              <a:t>Descarga a </a:t>
            </a:r>
            <a:r>
              <a:rPr dirty="0" sz="1550">
                <a:latin typeface="Times New Roman"/>
                <a:cs typeface="Times New Roman"/>
              </a:rPr>
              <a:t>través </a:t>
            </a:r>
            <a:r>
              <a:rPr dirty="0" sz="1550" spc="5">
                <a:latin typeface="Times New Roman"/>
                <a:cs typeface="Times New Roman"/>
              </a:rPr>
              <a:t>de </a:t>
            </a:r>
            <a:r>
              <a:rPr dirty="0" sz="1550" spc="-5">
                <a:latin typeface="Times New Roman"/>
                <a:cs typeface="Times New Roman"/>
              </a:rPr>
              <a:t>la aislación (por </a:t>
            </a:r>
            <a:r>
              <a:rPr dirty="0" sz="1550" spc="-10">
                <a:latin typeface="Times New Roman"/>
                <a:cs typeface="Times New Roman"/>
              </a:rPr>
              <a:t>ejemplo, </a:t>
            </a:r>
            <a:r>
              <a:rPr dirty="0" sz="1550" spc="-5">
                <a:latin typeface="Times New Roman"/>
                <a:cs typeface="Times New Roman"/>
              </a:rPr>
              <a:t>debido al </a:t>
            </a:r>
            <a:r>
              <a:rPr dirty="0" sz="1550">
                <a:latin typeface="Times New Roman"/>
                <a:cs typeface="Times New Roman"/>
              </a:rPr>
              <a:t>riego </a:t>
            </a:r>
            <a:r>
              <a:rPr dirty="0" sz="1550" spc="-5">
                <a:latin typeface="Times New Roman"/>
                <a:cs typeface="Times New Roman"/>
              </a:rPr>
              <a:t>de </a:t>
            </a:r>
            <a:r>
              <a:rPr dirty="0" sz="1550">
                <a:latin typeface="Times New Roman"/>
                <a:cs typeface="Times New Roman"/>
              </a:rPr>
              <a:t>arbolado, </a:t>
            </a:r>
            <a:r>
              <a:rPr dirty="0" sz="1550" spc="-5">
                <a:latin typeface="Times New Roman"/>
                <a:cs typeface="Times New Roman"/>
              </a:rPr>
              <a:t>el </a:t>
            </a:r>
            <a:r>
              <a:rPr dirty="0" sz="1550">
                <a:latin typeface="Times New Roman"/>
                <a:cs typeface="Times New Roman"/>
              </a:rPr>
              <a:t>agua </a:t>
            </a:r>
            <a:r>
              <a:rPr dirty="0" sz="1550" spc="-5">
                <a:latin typeface="Times New Roman"/>
                <a:cs typeface="Times New Roman"/>
              </a:rPr>
              <a:t>en juntas de </a:t>
            </a:r>
            <a:r>
              <a:rPr dirty="0" sz="1550">
                <a:latin typeface="Times New Roman"/>
                <a:cs typeface="Times New Roman"/>
              </a:rPr>
              <a:t>cable)  </a:t>
            </a:r>
            <a:r>
              <a:rPr dirty="0" sz="1550" spc="-5">
                <a:latin typeface="Times New Roman"/>
                <a:cs typeface="Times New Roman"/>
              </a:rPr>
              <a:t>Dañas Mecánicos </a:t>
            </a:r>
            <a:r>
              <a:rPr dirty="0" sz="1550">
                <a:latin typeface="Times New Roman"/>
                <a:cs typeface="Times New Roman"/>
              </a:rPr>
              <a:t>(por </a:t>
            </a:r>
            <a:r>
              <a:rPr dirty="0" sz="1550" spc="-10">
                <a:latin typeface="Times New Roman"/>
                <a:cs typeface="Times New Roman"/>
              </a:rPr>
              <a:t>ejemplo, </a:t>
            </a:r>
            <a:r>
              <a:rPr dirty="0" sz="1550" spc="-5">
                <a:latin typeface="Times New Roman"/>
                <a:cs typeface="Times New Roman"/>
              </a:rPr>
              <a:t>durante trabajos de</a:t>
            </a:r>
            <a:r>
              <a:rPr dirty="0" sz="1550" spc="5">
                <a:latin typeface="Times New Roman"/>
                <a:cs typeface="Times New Roman"/>
              </a:rPr>
              <a:t> </a:t>
            </a:r>
            <a:r>
              <a:rPr dirty="0" sz="1550">
                <a:latin typeface="Times New Roman"/>
                <a:cs typeface="Times New Roman"/>
              </a:rPr>
              <a:t>excavación)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ts val="1695"/>
              </a:lnSpc>
            </a:pPr>
            <a:r>
              <a:rPr dirty="0" sz="1550" spc="-5">
                <a:latin typeface="Times New Roman"/>
                <a:cs typeface="Times New Roman"/>
              </a:rPr>
              <a:t>Sobrecarga</a:t>
            </a:r>
            <a:r>
              <a:rPr dirty="0" sz="1550" spc="-10">
                <a:latin typeface="Times New Roman"/>
                <a:cs typeface="Times New Roman"/>
              </a:rPr>
              <a:t> </a:t>
            </a:r>
            <a:r>
              <a:rPr dirty="0" sz="1550" spc="-5">
                <a:latin typeface="Times New Roman"/>
                <a:cs typeface="Times New Roman"/>
              </a:rPr>
              <a:t>Térmica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ts val="2315"/>
              </a:lnSpc>
            </a:pP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Fallas 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en Trafos </a:t>
            </a: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 Potencia</a:t>
            </a:r>
            <a:endParaRPr sz="2000">
              <a:latin typeface="Times New Roman"/>
              <a:cs typeface="Times New Roman"/>
            </a:endParaRPr>
          </a:p>
          <a:p>
            <a:pPr marL="12700" marR="2988945">
              <a:lnSpc>
                <a:spcPts val="1780"/>
              </a:lnSpc>
              <a:spcBef>
                <a:spcPts val="75"/>
              </a:spcBef>
            </a:pPr>
            <a:r>
              <a:rPr dirty="0" sz="1550" spc="-5">
                <a:latin typeface="Times New Roman"/>
                <a:cs typeface="Times New Roman"/>
              </a:rPr>
              <a:t>Fallas de Aislación (envejecimiento, </a:t>
            </a:r>
            <a:r>
              <a:rPr dirty="0" sz="1550">
                <a:latin typeface="Times New Roman"/>
                <a:cs typeface="Times New Roman"/>
              </a:rPr>
              <a:t>sobretensiones transitorias)  </a:t>
            </a:r>
            <a:r>
              <a:rPr dirty="0" sz="1550" spc="-5">
                <a:latin typeface="Times New Roman"/>
                <a:cs typeface="Times New Roman"/>
              </a:rPr>
              <a:t>Cortocircuitos</a:t>
            </a:r>
            <a:r>
              <a:rPr dirty="0" sz="1550" spc="-15">
                <a:latin typeface="Times New Roman"/>
                <a:cs typeface="Times New Roman"/>
              </a:rPr>
              <a:t> </a:t>
            </a:r>
            <a:r>
              <a:rPr dirty="0" sz="1550" spc="-5">
                <a:latin typeface="Times New Roman"/>
                <a:cs typeface="Times New Roman"/>
              </a:rPr>
              <a:t>externos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ts val="1739"/>
              </a:lnSpc>
            </a:pPr>
            <a:r>
              <a:rPr dirty="0" sz="1550" spc="-5">
                <a:latin typeface="Times New Roman"/>
                <a:cs typeface="Times New Roman"/>
              </a:rPr>
              <a:t>Sobrecargas</a:t>
            </a:r>
            <a:r>
              <a:rPr dirty="0" sz="1550" spc="-10">
                <a:latin typeface="Times New Roman"/>
                <a:cs typeface="Times New Roman"/>
              </a:rPr>
              <a:t> </a:t>
            </a:r>
            <a:r>
              <a:rPr dirty="0" sz="1550" spc="-5">
                <a:latin typeface="Times New Roman"/>
                <a:cs typeface="Times New Roman"/>
              </a:rPr>
              <a:t>Térmicas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9455" y="5452745"/>
            <a:ext cx="1421764" cy="9645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627" y="6387795"/>
            <a:ext cx="8166734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Fallas 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en Barras: </a:t>
            </a:r>
            <a:r>
              <a:rPr dirty="0" sz="1550" spc="-5">
                <a:latin typeface="Times New Roman"/>
                <a:cs typeface="Times New Roman"/>
              </a:rPr>
              <a:t>Cortocircuitos causados por objetos extranios </a:t>
            </a:r>
            <a:r>
              <a:rPr dirty="0" sz="1550">
                <a:latin typeface="Times New Roman"/>
                <a:cs typeface="Times New Roman"/>
              </a:rPr>
              <a:t>(caída </a:t>
            </a:r>
            <a:r>
              <a:rPr dirty="0" sz="1550" spc="-5">
                <a:latin typeface="Times New Roman"/>
                <a:cs typeface="Times New Roman"/>
              </a:rPr>
              <a:t>de </a:t>
            </a:r>
            <a:r>
              <a:rPr dirty="0" sz="1550">
                <a:latin typeface="Times New Roman"/>
                <a:cs typeface="Times New Roman"/>
              </a:rPr>
              <a:t>conductores,</a:t>
            </a:r>
            <a:r>
              <a:rPr dirty="0" sz="1550" spc="90">
                <a:latin typeface="Times New Roman"/>
                <a:cs typeface="Times New Roman"/>
              </a:rPr>
              <a:t> </a:t>
            </a:r>
            <a:r>
              <a:rPr dirty="0" sz="1550" spc="-5">
                <a:latin typeface="Times New Roman"/>
                <a:cs typeface="Times New Roman"/>
              </a:rPr>
              <a:t>animales)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6554" y="685546"/>
            <a:ext cx="2319655" cy="4222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/>
              <a:t>Tiposde</a:t>
            </a:r>
            <a:r>
              <a:rPr dirty="0" sz="2600" spc="-75"/>
              <a:t> </a:t>
            </a:r>
            <a:r>
              <a:rPr dirty="0" sz="2600" spc="-5"/>
              <a:t>Fallas</a:t>
            </a:r>
            <a:endParaRPr sz="2600"/>
          </a:p>
        </p:txBody>
      </p:sp>
      <p:sp>
        <p:nvSpPr>
          <p:cNvPr id="3" name="object 3"/>
          <p:cNvSpPr/>
          <p:nvPr/>
        </p:nvSpPr>
        <p:spPr>
          <a:xfrm>
            <a:off x="2477770" y="1181127"/>
            <a:ext cx="5867400" cy="25668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978909" y="3997325"/>
            <a:ext cx="2731135" cy="2625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3140"/>
              </a:lnSpc>
              <a:spcBef>
                <a:spcPts val="100"/>
              </a:spcBef>
            </a:pPr>
            <a:r>
              <a:rPr dirty="0" sz="2650" spc="-5"/>
              <a:t>Protección </a:t>
            </a:r>
            <a:r>
              <a:rPr dirty="0" sz="2650"/>
              <a:t>por</a:t>
            </a:r>
            <a:r>
              <a:rPr dirty="0" sz="2650" spc="-15"/>
              <a:t> </a:t>
            </a:r>
            <a:r>
              <a:rPr dirty="0" sz="2650"/>
              <a:t>Sobrecorriente</a:t>
            </a:r>
            <a:endParaRPr sz="2650"/>
          </a:p>
          <a:p>
            <a:pPr algn="ctr">
              <a:lnSpc>
                <a:spcPts val="2360"/>
              </a:lnSpc>
            </a:pPr>
            <a:r>
              <a:rPr dirty="0" sz="2000"/>
              <a:t>Protección Escalonada Tiempo-Corriente: </a:t>
            </a:r>
            <a:r>
              <a:rPr dirty="0" sz="2000" spc="-5"/>
              <a:t>(Ej. </a:t>
            </a:r>
            <a:r>
              <a:rPr dirty="0" sz="2000"/>
              <a:t>Tiempo</a:t>
            </a:r>
            <a:r>
              <a:rPr dirty="0" sz="2000" spc="-50"/>
              <a:t> </a:t>
            </a:r>
            <a:r>
              <a:rPr dirty="0" sz="2000" spc="-5"/>
              <a:t>Definido)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94585" y="1932737"/>
            <a:ext cx="8677362" cy="46232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3573" y="1033018"/>
            <a:ext cx="5823585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Criterio de </a:t>
            </a:r>
            <a:r>
              <a:rPr dirty="0" sz="2650" spc="-5"/>
              <a:t>Protección “Impedancia“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926464" y="1778635"/>
            <a:ext cx="8837930" cy="495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91589" y="1902460"/>
            <a:ext cx="5943600" cy="70739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5085" rIns="0" bIns="0" rtlCol="0" vert="horz">
            <a:spAutoFit/>
          </a:bodyPr>
          <a:lstStyle/>
          <a:p>
            <a:pPr marL="548005" marR="83820" indent="-228600">
              <a:lnSpc>
                <a:spcPts val="1850"/>
              </a:lnSpc>
              <a:spcBef>
                <a:spcPts val="355"/>
              </a:spcBef>
              <a:buFont typeface="Wingdings"/>
              <a:buChar char=""/>
              <a:tabLst>
                <a:tab pos="548640" algn="l"/>
              </a:tabLst>
            </a:pPr>
            <a:r>
              <a:rPr dirty="0" sz="1600" spc="-5" b="1">
                <a:latin typeface="Arial"/>
                <a:cs typeface="Arial"/>
              </a:rPr>
              <a:t>El relé determina la </a:t>
            </a:r>
            <a:r>
              <a:rPr dirty="0" sz="1600" b="1">
                <a:latin typeface="Arial"/>
                <a:cs typeface="Arial"/>
              </a:rPr>
              <a:t>impedancia: </a:t>
            </a:r>
            <a:r>
              <a:rPr dirty="0" sz="1600" spc="-5" b="1">
                <a:latin typeface="Arial"/>
                <a:cs typeface="Arial"/>
              </a:rPr>
              <a:t>Z = U/I a partir de la  tensión y </a:t>
            </a:r>
            <a:r>
              <a:rPr dirty="0" sz="1600" b="1">
                <a:latin typeface="Arial"/>
                <a:cs typeface="Arial"/>
              </a:rPr>
              <a:t>la </a:t>
            </a:r>
            <a:r>
              <a:rPr dirty="0" sz="1600" spc="-5" b="1">
                <a:latin typeface="Arial"/>
                <a:cs typeface="Arial"/>
              </a:rPr>
              <a:t>corriente </a:t>
            </a:r>
            <a:r>
              <a:rPr dirty="0" sz="1600" b="1">
                <a:latin typeface="Arial"/>
                <a:cs typeface="Arial"/>
              </a:rPr>
              <a:t>en </a:t>
            </a:r>
            <a:r>
              <a:rPr dirty="0" sz="1600" spc="-5" b="1">
                <a:latin typeface="Arial"/>
                <a:cs typeface="Arial"/>
              </a:rPr>
              <a:t>la </a:t>
            </a:r>
            <a:r>
              <a:rPr dirty="0" sz="1600" b="1">
                <a:latin typeface="Arial"/>
                <a:cs typeface="Arial"/>
              </a:rPr>
              <a:t>ubicación </a:t>
            </a:r>
            <a:r>
              <a:rPr dirty="0" sz="1600" spc="-5" b="1">
                <a:latin typeface="Arial"/>
                <a:cs typeface="Arial"/>
              </a:rPr>
              <a:t>del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relé.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91589" y="2816860"/>
            <a:ext cx="2971800" cy="1393190"/>
          </a:xfrm>
          <a:custGeom>
            <a:avLst/>
            <a:gdLst/>
            <a:ahLst/>
            <a:cxnLst/>
            <a:rect l="l" t="t" r="r" b="b"/>
            <a:pathLst>
              <a:path w="2971800" h="1393189">
                <a:moveTo>
                  <a:pt x="0" y="1393189"/>
                </a:moveTo>
                <a:lnTo>
                  <a:pt x="2971800" y="1393189"/>
                </a:lnTo>
                <a:lnTo>
                  <a:pt x="2971800" y="0"/>
                </a:lnTo>
                <a:lnTo>
                  <a:pt x="0" y="0"/>
                </a:lnTo>
                <a:lnTo>
                  <a:pt x="0" y="13931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382522" y="2834767"/>
            <a:ext cx="27990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286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28600" algn="l"/>
                <a:tab pos="729615" algn="l"/>
                <a:tab pos="1433195" algn="l"/>
                <a:tab pos="1913255" algn="l"/>
                <a:tab pos="2616835" algn="l"/>
              </a:tabLst>
            </a:pPr>
            <a:r>
              <a:rPr dirty="0" sz="1600" spc="-5" b="1">
                <a:latin typeface="Arial"/>
                <a:cs typeface="Arial"/>
              </a:rPr>
              <a:t>En</a:t>
            </a:r>
            <a:r>
              <a:rPr dirty="0" sz="1600" spc="-5" b="1">
                <a:latin typeface="Arial"/>
                <a:cs typeface="Arial"/>
              </a:rPr>
              <a:t>	</a:t>
            </a:r>
            <a:r>
              <a:rPr dirty="0" sz="1600" spc="-5" b="1">
                <a:latin typeface="Arial"/>
                <a:cs typeface="Arial"/>
              </a:rPr>
              <a:t>caso</a:t>
            </a:r>
            <a:r>
              <a:rPr dirty="0" sz="1600" spc="-5" b="1">
                <a:latin typeface="Arial"/>
                <a:cs typeface="Arial"/>
              </a:rPr>
              <a:t>	</a:t>
            </a:r>
            <a:r>
              <a:rPr dirty="0" sz="1600" spc="-5" b="1">
                <a:latin typeface="Arial"/>
                <a:cs typeface="Arial"/>
              </a:rPr>
              <a:t>de</a:t>
            </a:r>
            <a:r>
              <a:rPr dirty="0" sz="1600" spc="-5" b="1">
                <a:latin typeface="Arial"/>
                <a:cs typeface="Arial"/>
              </a:rPr>
              <a:t>	</a:t>
            </a:r>
            <a:r>
              <a:rPr dirty="0" sz="1600" spc="-5" b="1">
                <a:latin typeface="Arial"/>
                <a:cs typeface="Arial"/>
              </a:rPr>
              <a:t>falla,</a:t>
            </a:r>
            <a:r>
              <a:rPr dirty="0" sz="1600" spc="-5" b="1">
                <a:latin typeface="Arial"/>
                <a:cs typeface="Arial"/>
              </a:rPr>
              <a:t>	</a:t>
            </a:r>
            <a:r>
              <a:rPr dirty="0" sz="1600" spc="-5" b="1">
                <a:latin typeface="Arial"/>
                <a:cs typeface="Arial"/>
              </a:rPr>
              <a:t>la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60215" y="3069462"/>
            <a:ext cx="7219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Arial"/>
                <a:cs typeface="Arial"/>
              </a:rPr>
              <a:t>me</a:t>
            </a:r>
            <a:r>
              <a:rPr dirty="0" sz="1600" spc="-10" b="1">
                <a:latin typeface="Arial"/>
                <a:cs typeface="Arial"/>
              </a:rPr>
              <a:t>d</a:t>
            </a:r>
            <a:r>
              <a:rPr dirty="0" sz="1600" spc="-5" b="1">
                <a:latin typeface="Arial"/>
                <a:cs typeface="Arial"/>
              </a:rPr>
              <a:t>ida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65745" y="3302635"/>
            <a:ext cx="81915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636270" algn="l"/>
              </a:tabLst>
            </a:pPr>
            <a:r>
              <a:rPr dirty="0" sz="1600" spc="-5" b="1">
                <a:latin typeface="Arial"/>
                <a:cs typeface="Arial"/>
              </a:rPr>
              <a:t>a</a:t>
            </a:r>
            <a:r>
              <a:rPr dirty="0" sz="1600" spc="-5" b="1">
                <a:latin typeface="Arial"/>
                <a:cs typeface="Arial"/>
              </a:rPr>
              <a:t>	</a:t>
            </a:r>
            <a:r>
              <a:rPr dirty="0" sz="1600" spc="-5" b="1">
                <a:latin typeface="Arial"/>
                <a:cs typeface="Arial"/>
              </a:rPr>
              <a:t>la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11122" y="3069462"/>
            <a:ext cx="1750695" cy="73533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R="5080">
              <a:lnSpc>
                <a:spcPts val="1839"/>
              </a:lnSpc>
              <a:spcBef>
                <a:spcPts val="220"/>
              </a:spcBef>
            </a:pPr>
            <a:r>
              <a:rPr dirty="0" sz="1600" spc="-5" b="1">
                <a:latin typeface="Arial"/>
                <a:cs typeface="Arial"/>
              </a:rPr>
              <a:t>impedancia  corresponde  distancia a </a:t>
            </a:r>
            <a:r>
              <a:rPr dirty="0" sz="1600" b="1">
                <a:latin typeface="Arial"/>
                <a:cs typeface="Arial"/>
              </a:rPr>
              <a:t>la</a:t>
            </a:r>
            <a:r>
              <a:rPr dirty="0" sz="1600" spc="-5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falla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91589" y="4438650"/>
            <a:ext cx="3086100" cy="1143000"/>
          </a:xfrm>
          <a:custGeom>
            <a:avLst/>
            <a:gdLst/>
            <a:ahLst/>
            <a:cxnLst/>
            <a:rect l="l" t="t" r="r" b="b"/>
            <a:pathLst>
              <a:path w="3086100" h="1143000">
                <a:moveTo>
                  <a:pt x="0" y="1143000"/>
                </a:moveTo>
                <a:lnTo>
                  <a:pt x="3086100" y="1143000"/>
                </a:lnTo>
                <a:lnTo>
                  <a:pt x="3086100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382522" y="4458080"/>
            <a:ext cx="135445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286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28600" algn="l"/>
                <a:tab pos="676275" algn="l"/>
              </a:tabLst>
            </a:pPr>
            <a:r>
              <a:rPr dirty="0" sz="1600" spc="-5" b="1">
                <a:latin typeface="Arial"/>
                <a:cs typeface="Arial"/>
              </a:rPr>
              <a:t>El</a:t>
            </a:r>
            <a:r>
              <a:rPr dirty="0" sz="1600" spc="-5" b="1">
                <a:latin typeface="Arial"/>
                <a:cs typeface="Arial"/>
              </a:rPr>
              <a:t>	</a:t>
            </a:r>
            <a:r>
              <a:rPr dirty="0" sz="1600" spc="-5" b="1">
                <a:latin typeface="Arial"/>
                <a:cs typeface="Arial"/>
              </a:rPr>
              <a:t>tie</a:t>
            </a:r>
            <a:r>
              <a:rPr dirty="0" sz="1600" spc="-10" b="1">
                <a:latin typeface="Arial"/>
                <a:cs typeface="Arial"/>
              </a:rPr>
              <a:t>m</a:t>
            </a:r>
            <a:r>
              <a:rPr dirty="0" sz="1600" b="1">
                <a:latin typeface="Arial"/>
                <a:cs typeface="Arial"/>
              </a:rPr>
              <a:t>p</a:t>
            </a:r>
            <a:r>
              <a:rPr dirty="0" sz="1600" spc="-5" b="1">
                <a:latin typeface="Arial"/>
                <a:cs typeface="Arial"/>
              </a:rPr>
              <a:t>o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  <p:sp>
        <p:nvSpPr>
          <p:cNvPr id="12" name="object 12"/>
          <p:cNvSpPr txBox="1"/>
          <p:nvPr/>
        </p:nvSpPr>
        <p:spPr>
          <a:xfrm>
            <a:off x="2433613" y="4691253"/>
            <a:ext cx="6997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Arial"/>
                <a:cs typeface="Arial"/>
              </a:rPr>
              <a:t>criterio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79210" y="4458080"/>
            <a:ext cx="1318895" cy="5022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ts val="1880"/>
              </a:lnSpc>
              <a:spcBef>
                <a:spcPts val="95"/>
              </a:spcBef>
              <a:tabLst>
                <a:tab pos="482600" algn="l"/>
              </a:tabLst>
            </a:pPr>
            <a:r>
              <a:rPr dirty="0" sz="1600" b="1">
                <a:latin typeface="Arial"/>
                <a:cs typeface="Arial"/>
              </a:rPr>
              <a:t>es	</a:t>
            </a:r>
            <a:r>
              <a:rPr dirty="0" sz="1600" spc="-5" b="1">
                <a:latin typeface="Arial"/>
                <a:cs typeface="Arial"/>
              </a:rPr>
              <a:t>utilizado</a:t>
            </a:r>
            <a:endParaRPr sz="1600">
              <a:latin typeface="Arial"/>
              <a:cs typeface="Arial"/>
            </a:endParaRPr>
          </a:p>
          <a:p>
            <a:pPr marL="424180">
              <a:lnSpc>
                <a:spcPts val="1880"/>
              </a:lnSpc>
            </a:pPr>
            <a:r>
              <a:rPr dirty="0" sz="1600" spc="-5" b="1">
                <a:latin typeface="Arial"/>
                <a:cs typeface="Arial"/>
              </a:rPr>
              <a:t>adicional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57526" y="4924425"/>
            <a:ext cx="17418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1615440" algn="l"/>
              </a:tabLst>
            </a:pPr>
            <a:r>
              <a:rPr dirty="0" sz="1600" spc="-5" b="1">
                <a:latin typeface="Arial"/>
                <a:cs typeface="Arial"/>
              </a:rPr>
              <a:t>sel</a:t>
            </a:r>
            <a:r>
              <a:rPr dirty="0" sz="1600" spc="5" b="1">
                <a:latin typeface="Arial"/>
                <a:cs typeface="Arial"/>
              </a:rPr>
              <a:t>e</a:t>
            </a:r>
            <a:r>
              <a:rPr dirty="0" sz="1600" spc="-5" b="1">
                <a:latin typeface="Arial"/>
                <a:cs typeface="Arial"/>
              </a:rPr>
              <a:t>c</a:t>
            </a:r>
            <a:r>
              <a:rPr dirty="0" sz="1600" b="1">
                <a:latin typeface="Arial"/>
                <a:cs typeface="Arial"/>
              </a:rPr>
              <a:t>t</a:t>
            </a:r>
            <a:r>
              <a:rPr dirty="0" sz="1600" spc="5" b="1">
                <a:latin typeface="Arial"/>
                <a:cs typeface="Arial"/>
              </a:rPr>
              <a:t>i</a:t>
            </a:r>
            <a:r>
              <a:rPr dirty="0" sz="1600" spc="-30" b="1">
                <a:latin typeface="Arial"/>
                <a:cs typeface="Arial"/>
              </a:rPr>
              <a:t>v</a:t>
            </a:r>
            <a:r>
              <a:rPr dirty="0" sz="1600" spc="5" b="1">
                <a:latin typeface="Arial"/>
                <a:cs typeface="Arial"/>
              </a:rPr>
              <a:t>i</a:t>
            </a:r>
            <a:r>
              <a:rPr dirty="0" sz="1600" spc="-5" b="1">
                <a:latin typeface="Arial"/>
                <a:cs typeface="Arial"/>
              </a:rPr>
              <a:t>dad</a:t>
            </a:r>
            <a:r>
              <a:rPr dirty="0" sz="1600" b="1">
                <a:latin typeface="Arial"/>
                <a:cs typeface="Arial"/>
              </a:rPr>
              <a:t>	</a:t>
            </a:r>
            <a:r>
              <a:rPr dirty="0" sz="1600" spc="-5" b="1">
                <a:latin typeface="Arial"/>
                <a:cs typeface="Arial"/>
              </a:rPr>
              <a:t>y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11122" y="4691253"/>
            <a:ext cx="791210" cy="73596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R="5080">
              <a:lnSpc>
                <a:spcPct val="95700"/>
              </a:lnSpc>
              <a:spcBef>
                <a:spcPts val="175"/>
              </a:spcBef>
            </a:pPr>
            <a:r>
              <a:rPr dirty="0" sz="1600" spc="-5" b="1">
                <a:latin typeface="Arial"/>
                <a:cs typeface="Arial"/>
              </a:rPr>
              <a:t>como  (para  </a:t>
            </a:r>
            <a:r>
              <a:rPr dirty="0" sz="1600" spc="-10" b="1">
                <a:latin typeface="Arial"/>
                <a:cs typeface="Arial"/>
              </a:rPr>
              <a:t>b</a:t>
            </a:r>
            <a:r>
              <a:rPr dirty="0" sz="1600" spc="-5" b="1">
                <a:latin typeface="Arial"/>
                <a:cs typeface="Arial"/>
              </a:rPr>
              <a:t>ack</a:t>
            </a:r>
            <a:r>
              <a:rPr dirty="0" sz="1600" b="1">
                <a:latin typeface="Arial"/>
                <a:cs typeface="Arial"/>
              </a:rPr>
              <a:t>u</a:t>
            </a:r>
            <a:r>
              <a:rPr dirty="0" sz="1600" spc="-5" b="1">
                <a:latin typeface="Arial"/>
                <a:cs typeface="Arial"/>
              </a:rPr>
              <a:t>p)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1426" y="684022"/>
            <a:ext cx="666877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2650" spc="-5" b="0">
                <a:latin typeface="Arial"/>
                <a:cs typeface="Arial"/>
              </a:rPr>
              <a:t>Protección </a:t>
            </a:r>
            <a:r>
              <a:rPr dirty="0" u="none" sz="2650" b="0">
                <a:latin typeface="Arial"/>
                <a:cs typeface="Arial"/>
              </a:rPr>
              <a:t>de Distancia: </a:t>
            </a:r>
            <a:r>
              <a:rPr dirty="0" u="none" sz="2650" spc="-5" b="0">
                <a:latin typeface="Arial"/>
                <a:cs typeface="Arial"/>
              </a:rPr>
              <a:t>Zonas</a:t>
            </a:r>
            <a:r>
              <a:rPr dirty="0" u="none" sz="2650" spc="-30" b="0">
                <a:latin typeface="Arial"/>
                <a:cs typeface="Arial"/>
              </a:rPr>
              <a:t> </a:t>
            </a:r>
            <a:r>
              <a:rPr dirty="0" u="none" sz="2650" b="0">
                <a:latin typeface="Arial"/>
                <a:cs typeface="Arial"/>
              </a:rPr>
              <a:t>escalonadas</a:t>
            </a:r>
            <a:endParaRPr sz="26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29030" y="1281430"/>
            <a:ext cx="8432800" cy="48145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290" rIns="0" bIns="0" rtlCol="0" vert="horz">
            <a:spAutoFit/>
          </a:bodyPr>
          <a:lstStyle/>
          <a:p>
            <a:pPr marL="12700" marR="5080">
              <a:lnSpc>
                <a:spcPts val="2530"/>
              </a:lnSpc>
              <a:spcBef>
                <a:spcPts val="270"/>
              </a:spcBef>
            </a:pPr>
            <a:r>
              <a:rPr dirty="0" u="none" sz="2200" spc="-5" b="0">
                <a:latin typeface="Arial"/>
                <a:cs typeface="Arial"/>
              </a:rPr>
              <a:t>Protección de Líneas utilizando </a:t>
            </a:r>
            <a:r>
              <a:rPr dirty="0" u="none" sz="2200" b="0">
                <a:latin typeface="Arial"/>
                <a:cs typeface="Arial"/>
              </a:rPr>
              <a:t>comunicación </a:t>
            </a:r>
            <a:r>
              <a:rPr dirty="0" u="none" sz="2200" spc="-5" b="0">
                <a:latin typeface="Arial"/>
                <a:cs typeface="Arial"/>
              </a:rPr>
              <a:t>(Transmisión de </a:t>
            </a:r>
            <a:r>
              <a:rPr dirty="0" u="none" sz="2200" b="0">
                <a:latin typeface="Arial"/>
                <a:cs typeface="Arial"/>
              </a:rPr>
              <a:t>Señales)  </a:t>
            </a:r>
            <a:r>
              <a:rPr dirty="0" u="none" sz="2200" spc="-5" b="0">
                <a:latin typeface="Arial"/>
                <a:cs typeface="Arial"/>
              </a:rPr>
              <a:t>Selectividad </a:t>
            </a:r>
            <a:r>
              <a:rPr dirty="0" u="none" sz="2200" b="0">
                <a:latin typeface="Arial"/>
                <a:cs typeface="Arial"/>
              </a:rPr>
              <a:t>Absoluta! </a:t>
            </a:r>
            <a:r>
              <a:rPr dirty="0" u="none" sz="2200" spc="-5" b="0">
                <a:latin typeface="Arial"/>
                <a:cs typeface="Arial"/>
              </a:rPr>
              <a:t>Despeje instantáneo en el 100% de </a:t>
            </a:r>
            <a:r>
              <a:rPr dirty="0" u="none" sz="2200" b="0">
                <a:latin typeface="Arial"/>
                <a:cs typeface="Arial"/>
              </a:rPr>
              <a:t>la</a:t>
            </a:r>
            <a:r>
              <a:rPr dirty="0" u="none" sz="2200" spc="70" b="0">
                <a:latin typeface="Arial"/>
                <a:cs typeface="Arial"/>
              </a:rPr>
              <a:t> </a:t>
            </a:r>
            <a:r>
              <a:rPr dirty="0" u="none" sz="2200" spc="-5" b="0">
                <a:latin typeface="Arial"/>
                <a:cs typeface="Arial"/>
              </a:rPr>
              <a:t>línea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35050" y="1684020"/>
            <a:ext cx="8620760" cy="4977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2498"/>
            <a:ext cx="668528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2650"/>
              <a:t>Opciones para </a:t>
            </a:r>
            <a:r>
              <a:rPr dirty="0" u="none" sz="2650" spc="-10"/>
              <a:t>la </a:t>
            </a:r>
            <a:r>
              <a:rPr dirty="0" u="none" sz="2650" spc="-5"/>
              <a:t>Transmisión </a:t>
            </a:r>
            <a:r>
              <a:rPr dirty="0" u="none" sz="2650"/>
              <a:t>de</a:t>
            </a:r>
            <a:r>
              <a:rPr dirty="0" u="none" sz="2650" spc="-30"/>
              <a:t> </a:t>
            </a:r>
            <a:r>
              <a:rPr dirty="0" u="none" sz="2650"/>
              <a:t>Señales</a:t>
            </a:r>
            <a:endParaRPr sz="2650"/>
          </a:p>
        </p:txBody>
      </p:sp>
      <p:sp>
        <p:nvSpPr>
          <p:cNvPr id="3" name="object 3"/>
          <p:cNvSpPr txBox="1"/>
          <p:nvPr/>
        </p:nvSpPr>
        <p:spPr>
          <a:xfrm>
            <a:off x="706627" y="1331722"/>
            <a:ext cx="8994140" cy="2162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50" spc="-5" b="1">
                <a:solidFill>
                  <a:srgbClr val="FC0028"/>
                </a:solidFill>
                <a:latin typeface="Arial"/>
                <a:cs typeface="Arial"/>
              </a:rPr>
              <a:t>Alambre </a:t>
            </a:r>
            <a:r>
              <a:rPr dirty="0" sz="1750" b="1">
                <a:solidFill>
                  <a:srgbClr val="FC0028"/>
                </a:solidFill>
                <a:latin typeface="Arial"/>
                <a:cs typeface="Arial"/>
              </a:rPr>
              <a:t>(Wire)</a:t>
            </a:r>
            <a:endParaRPr sz="1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ts val="1825"/>
              </a:lnSpc>
              <a:buChar char="-"/>
              <a:tabLst>
                <a:tab pos="133350" algn="l"/>
              </a:tabLst>
            </a:pPr>
            <a:r>
              <a:rPr dirty="0" sz="1550" spc="-5" b="1">
                <a:latin typeface="Arial"/>
                <a:cs typeface="Arial"/>
              </a:rPr>
              <a:t>Distancias cortas hasta 20 km (50/60 Hz o frecuencia de</a:t>
            </a:r>
            <a:r>
              <a:rPr dirty="0" sz="1550" spc="90" b="1">
                <a:latin typeface="Arial"/>
                <a:cs typeface="Arial"/>
              </a:rPr>
              <a:t> </a:t>
            </a:r>
            <a:r>
              <a:rPr dirty="0" sz="1550" spc="-5" b="1">
                <a:latin typeface="Arial"/>
                <a:cs typeface="Arial"/>
              </a:rPr>
              <a:t>voz),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ts val="1825"/>
              </a:lnSpc>
            </a:pPr>
            <a:r>
              <a:rPr dirty="0" sz="1550" spc="-5" b="1">
                <a:latin typeface="Arial"/>
                <a:cs typeface="Arial"/>
              </a:rPr>
              <a:t>(tiene que considerarse la influencia de Corrientes de Tierra de</a:t>
            </a:r>
            <a:r>
              <a:rPr dirty="0" sz="1550" spc="70" b="1">
                <a:latin typeface="Arial"/>
                <a:cs typeface="Arial"/>
              </a:rPr>
              <a:t> </a:t>
            </a:r>
            <a:r>
              <a:rPr dirty="0" sz="1550" b="1">
                <a:latin typeface="Arial"/>
                <a:cs typeface="Arial"/>
              </a:rPr>
              <a:t>cortocircuito)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 marR="5080">
              <a:lnSpc>
                <a:spcPts val="1780"/>
              </a:lnSpc>
              <a:spcBef>
                <a:spcPts val="5"/>
              </a:spcBef>
              <a:buChar char="-"/>
              <a:tabLst>
                <a:tab pos="133350" algn="l"/>
              </a:tabLst>
            </a:pPr>
            <a:r>
              <a:rPr dirty="0" sz="1550" spc="-5" b="1">
                <a:latin typeface="Arial"/>
                <a:cs typeface="Arial"/>
              </a:rPr>
              <a:t>Protección diferencial con Hilo </a:t>
            </a:r>
            <a:r>
              <a:rPr dirty="0" sz="1550" b="1">
                <a:latin typeface="Arial"/>
                <a:cs typeface="Arial"/>
              </a:rPr>
              <a:t>Piloto, </a:t>
            </a:r>
            <a:r>
              <a:rPr dirty="0" sz="1550" spc="-5" b="1">
                <a:latin typeface="Arial"/>
                <a:cs typeface="Arial"/>
              </a:rPr>
              <a:t>Teleprotección de Distancia, Transmisión de Comandos  de Protección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750" spc="-5" b="1">
                <a:solidFill>
                  <a:srgbClr val="FC0028"/>
                </a:solidFill>
                <a:latin typeface="Arial"/>
                <a:cs typeface="Arial"/>
              </a:rPr>
              <a:t>PLC </a:t>
            </a:r>
            <a:r>
              <a:rPr dirty="0" sz="1750" b="1">
                <a:solidFill>
                  <a:srgbClr val="FC0028"/>
                </a:solidFill>
                <a:latin typeface="Arial"/>
                <a:cs typeface="Arial"/>
              </a:rPr>
              <a:t>(Power </a:t>
            </a:r>
            <a:r>
              <a:rPr dirty="0" sz="1750" spc="-5" b="1">
                <a:solidFill>
                  <a:srgbClr val="FC0028"/>
                </a:solidFill>
                <a:latin typeface="Arial"/>
                <a:cs typeface="Arial"/>
              </a:rPr>
              <a:t>Line</a:t>
            </a:r>
            <a:r>
              <a:rPr dirty="0" sz="1750" spc="5" b="1">
                <a:solidFill>
                  <a:srgbClr val="FC0028"/>
                </a:solidFill>
                <a:latin typeface="Arial"/>
                <a:cs typeface="Arial"/>
              </a:rPr>
              <a:t> </a:t>
            </a:r>
            <a:r>
              <a:rPr dirty="0" sz="1750" spc="-5" b="1">
                <a:solidFill>
                  <a:srgbClr val="FC0028"/>
                </a:solidFill>
                <a:latin typeface="Arial"/>
                <a:cs typeface="Arial"/>
              </a:rPr>
              <a:t>Carrier))</a:t>
            </a:r>
            <a:endParaRPr sz="17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38774" y="3553886"/>
            <a:ext cx="2274056" cy="4984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06627" y="4156329"/>
            <a:ext cx="6757034" cy="17087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9860" indent="-137160">
              <a:lnSpc>
                <a:spcPct val="100000"/>
              </a:lnSpc>
              <a:spcBef>
                <a:spcPts val="100"/>
              </a:spcBef>
              <a:buChar char="-"/>
              <a:tabLst>
                <a:tab pos="149860" algn="l"/>
              </a:tabLst>
            </a:pPr>
            <a:r>
              <a:rPr dirty="0" sz="1750" spc="-5" b="1">
                <a:latin typeface="Arial"/>
                <a:cs typeface="Arial"/>
              </a:rPr>
              <a:t>Hasta </a:t>
            </a:r>
            <a:r>
              <a:rPr dirty="0" sz="1750" b="1">
                <a:latin typeface="Arial"/>
                <a:cs typeface="Arial"/>
              </a:rPr>
              <a:t>400</a:t>
            </a:r>
            <a:r>
              <a:rPr dirty="0" sz="1750" spc="-10" b="1">
                <a:latin typeface="Arial"/>
                <a:cs typeface="Arial"/>
              </a:rPr>
              <a:t> </a:t>
            </a:r>
            <a:r>
              <a:rPr dirty="0" sz="1750" spc="-5" b="1">
                <a:latin typeface="Arial"/>
                <a:cs typeface="Arial"/>
              </a:rPr>
              <a:t>kM</a:t>
            </a:r>
            <a:endParaRPr sz="1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har char="-"/>
            </a:pPr>
            <a:endParaRPr sz="1450">
              <a:latin typeface="Times New Roman"/>
              <a:cs typeface="Times New Roman"/>
            </a:endParaRPr>
          </a:p>
          <a:p>
            <a:pPr marL="132715" indent="-120014">
              <a:lnSpc>
                <a:spcPct val="100000"/>
              </a:lnSpc>
              <a:buChar char="-"/>
              <a:tabLst>
                <a:tab pos="133350" algn="l"/>
              </a:tabLst>
            </a:pPr>
            <a:r>
              <a:rPr dirty="0" sz="1550" spc="-5" b="1">
                <a:latin typeface="Arial"/>
                <a:cs typeface="Arial"/>
              </a:rPr>
              <a:t>Para trasmisión de </a:t>
            </a:r>
            <a:r>
              <a:rPr dirty="0" sz="1550" b="1">
                <a:latin typeface="Arial"/>
                <a:cs typeface="Arial"/>
              </a:rPr>
              <a:t>señales </a:t>
            </a:r>
            <a:r>
              <a:rPr dirty="0" sz="1550" spc="-5" b="1">
                <a:latin typeface="Arial"/>
                <a:cs typeface="Arial"/>
              </a:rPr>
              <a:t>binarias</a:t>
            </a:r>
            <a:r>
              <a:rPr dirty="0" sz="1550" spc="15" b="1">
                <a:latin typeface="Arial"/>
                <a:cs typeface="Arial"/>
              </a:rPr>
              <a:t> </a:t>
            </a:r>
            <a:r>
              <a:rPr dirty="0" sz="1550" spc="-5" b="1">
                <a:latin typeface="Arial"/>
                <a:cs typeface="Arial"/>
              </a:rPr>
              <a:t>(YES/NO)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har char="-"/>
            </a:pPr>
            <a:endParaRPr sz="1450">
              <a:latin typeface="Times New Roman"/>
              <a:cs typeface="Times New Roman"/>
            </a:endParaRPr>
          </a:p>
          <a:p>
            <a:pPr marL="132715" indent="-120014">
              <a:lnSpc>
                <a:spcPct val="100000"/>
              </a:lnSpc>
              <a:buChar char="-"/>
              <a:tabLst>
                <a:tab pos="133350" algn="l"/>
              </a:tabLst>
            </a:pPr>
            <a:r>
              <a:rPr dirty="0" sz="1550" spc="-5" b="1">
                <a:latin typeface="Arial"/>
                <a:cs typeface="Arial"/>
              </a:rPr>
              <a:t>Teleprotección de </a:t>
            </a:r>
            <a:r>
              <a:rPr dirty="0" sz="1550" b="1">
                <a:latin typeface="Arial"/>
                <a:cs typeface="Arial"/>
              </a:rPr>
              <a:t>Distancia, </a:t>
            </a:r>
            <a:r>
              <a:rPr dirty="0" sz="1550" spc="-5" b="1">
                <a:latin typeface="Arial"/>
                <a:cs typeface="Arial"/>
              </a:rPr>
              <a:t>Transmisión de Comandos de</a:t>
            </a:r>
            <a:r>
              <a:rPr dirty="0" sz="1550" spc="110" b="1">
                <a:latin typeface="Arial"/>
                <a:cs typeface="Arial"/>
              </a:rPr>
              <a:t> </a:t>
            </a:r>
            <a:r>
              <a:rPr dirty="0" sz="1550" spc="-5" b="1">
                <a:latin typeface="Arial"/>
                <a:cs typeface="Arial"/>
              </a:rPr>
              <a:t>Protección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750" spc="-5" b="1">
                <a:solidFill>
                  <a:srgbClr val="FC0028"/>
                </a:solidFill>
                <a:latin typeface="Arial"/>
                <a:cs typeface="Arial"/>
              </a:rPr>
              <a:t>Microonda </a:t>
            </a:r>
            <a:r>
              <a:rPr dirty="0" sz="1750" b="1">
                <a:solidFill>
                  <a:srgbClr val="FC0028"/>
                </a:solidFill>
                <a:latin typeface="Arial"/>
                <a:cs typeface="Arial"/>
              </a:rPr>
              <a:t>2 - 10 GHz</a:t>
            </a:r>
            <a:r>
              <a:rPr dirty="0" sz="1750" spc="-15" b="1">
                <a:solidFill>
                  <a:srgbClr val="FC0028"/>
                </a:solidFill>
                <a:latin typeface="Arial"/>
                <a:cs typeface="Arial"/>
              </a:rPr>
              <a:t> </a:t>
            </a:r>
            <a:r>
              <a:rPr dirty="0" sz="1750" spc="-5" b="1">
                <a:solidFill>
                  <a:srgbClr val="FC0028"/>
                </a:solidFill>
                <a:latin typeface="Arial"/>
                <a:cs typeface="Arial"/>
              </a:rPr>
              <a:t>(digital)</a:t>
            </a:r>
            <a:endParaRPr sz="17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95781" y="5868131"/>
            <a:ext cx="1392953" cy="5676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91642"/>
            <a:ext cx="8834755" cy="16802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50" spc="-5" b="1">
                <a:latin typeface="Arial"/>
                <a:cs typeface="Arial"/>
              </a:rPr>
              <a:t>- Hasta aprox. </a:t>
            </a:r>
            <a:r>
              <a:rPr dirty="0" sz="1550" spc="-10" b="1">
                <a:latin typeface="Arial"/>
                <a:cs typeface="Arial"/>
              </a:rPr>
              <a:t>50 </a:t>
            </a:r>
            <a:r>
              <a:rPr dirty="0" sz="1550" spc="-5" b="1">
                <a:latin typeface="Arial"/>
                <a:cs typeface="Arial"/>
              </a:rPr>
              <a:t>km (Sight</a:t>
            </a:r>
            <a:r>
              <a:rPr dirty="0" sz="1550" spc="45" b="1">
                <a:latin typeface="Arial"/>
                <a:cs typeface="Arial"/>
              </a:rPr>
              <a:t> </a:t>
            </a:r>
            <a:r>
              <a:rPr dirty="0" sz="1550" spc="-5" b="1">
                <a:latin typeface="Arial"/>
                <a:cs typeface="Arial"/>
              </a:rPr>
              <a:t>connection)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50">
              <a:latin typeface="Times New Roman"/>
              <a:cs typeface="Times New Roman"/>
            </a:endParaRPr>
          </a:p>
          <a:p>
            <a:pPr marL="469900" marR="5080" indent="-229235">
              <a:lnSpc>
                <a:spcPct val="95800"/>
              </a:lnSpc>
              <a:spcBef>
                <a:spcPts val="5"/>
              </a:spcBef>
            </a:pPr>
            <a:r>
              <a:rPr dirty="0" sz="1550" spc="-5">
                <a:latin typeface="Courier New"/>
                <a:cs typeface="Courier New"/>
              </a:rPr>
              <a:t>o </a:t>
            </a:r>
            <a:r>
              <a:rPr dirty="0" sz="1550">
                <a:solidFill>
                  <a:srgbClr val="FF9B00"/>
                </a:solidFill>
                <a:latin typeface="Arial"/>
                <a:cs typeface="Arial"/>
              </a:rPr>
              <a:t>Comunicación </a:t>
            </a:r>
            <a:r>
              <a:rPr dirty="0" sz="1550" spc="-5">
                <a:solidFill>
                  <a:srgbClr val="FF9B00"/>
                </a:solidFill>
                <a:latin typeface="Arial"/>
                <a:cs typeface="Arial"/>
              </a:rPr>
              <a:t>Digital </a:t>
            </a:r>
            <a:r>
              <a:rPr dirty="0" sz="1550" spc="-5" b="1">
                <a:latin typeface="Arial"/>
                <a:cs typeface="Arial"/>
              </a:rPr>
              <a:t>(n times 64 kbit/s), Protección diferencial </a:t>
            </a:r>
            <a:r>
              <a:rPr dirty="0" sz="1550" spc="-10" b="1">
                <a:latin typeface="Arial"/>
                <a:cs typeface="Arial"/>
              </a:rPr>
              <a:t>de </a:t>
            </a:r>
            <a:r>
              <a:rPr dirty="0" sz="1550" spc="-5" b="1">
                <a:latin typeface="Arial"/>
                <a:cs typeface="Arial"/>
              </a:rPr>
              <a:t>línea </a:t>
            </a:r>
            <a:r>
              <a:rPr dirty="0" sz="1550" b="1">
                <a:latin typeface="Arial"/>
                <a:cs typeface="Arial"/>
              </a:rPr>
              <a:t>Digital, </a:t>
            </a:r>
            <a:r>
              <a:rPr dirty="0" sz="1550" spc="-5" b="1">
                <a:latin typeface="Arial"/>
                <a:cs typeface="Arial"/>
              </a:rPr>
              <a:t>Protección  diferencial con Hilo Piloto, Teleprotección de Distancia, Transmisión de Comandos de  Protección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750">
                <a:solidFill>
                  <a:srgbClr val="FC0028"/>
                </a:solidFill>
                <a:latin typeface="Arial"/>
                <a:cs typeface="Arial"/>
              </a:rPr>
              <a:t>- </a:t>
            </a:r>
            <a:r>
              <a:rPr dirty="0" sz="1750" spc="-5">
                <a:solidFill>
                  <a:srgbClr val="FC0028"/>
                </a:solidFill>
                <a:latin typeface="Arial"/>
                <a:cs typeface="Arial"/>
              </a:rPr>
              <a:t>Fibra</a:t>
            </a:r>
            <a:r>
              <a:rPr dirty="0" sz="1750">
                <a:solidFill>
                  <a:srgbClr val="FC0028"/>
                </a:solidFill>
                <a:latin typeface="Arial"/>
                <a:cs typeface="Arial"/>
              </a:rPr>
              <a:t> Optica</a:t>
            </a:r>
            <a:endParaRPr sz="17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9455" y="2618105"/>
            <a:ext cx="1378489" cy="8902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19988" y="3706748"/>
            <a:ext cx="7713345" cy="7143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8920" indent="-220979">
              <a:lnSpc>
                <a:spcPct val="100000"/>
              </a:lnSpc>
              <a:spcBef>
                <a:spcPts val="95"/>
              </a:spcBef>
              <a:buFont typeface="Courier New"/>
              <a:buChar char="o"/>
              <a:tabLst>
                <a:tab pos="249554" algn="l"/>
              </a:tabLst>
            </a:pPr>
            <a:r>
              <a:rPr dirty="0" sz="1550" spc="-5" b="1">
                <a:latin typeface="Arial"/>
                <a:cs typeface="Arial"/>
              </a:rPr>
              <a:t>Comunicación Digital (n times 64 kbit/s), Transmisión de Datos Codificada</a:t>
            </a:r>
            <a:r>
              <a:rPr dirty="0" sz="1550" spc="190" b="1">
                <a:latin typeface="Arial"/>
                <a:cs typeface="Arial"/>
              </a:rPr>
              <a:t> </a:t>
            </a:r>
            <a:r>
              <a:rPr dirty="0" sz="1550" spc="-5" b="1">
                <a:latin typeface="Arial"/>
                <a:cs typeface="Arial"/>
              </a:rPr>
              <a:t>PCM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Courier New"/>
              <a:buChar char="o"/>
            </a:pPr>
            <a:endParaRPr sz="14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Courier New"/>
              <a:buChar char="o"/>
              <a:tabLst>
                <a:tab pos="241935" algn="l"/>
              </a:tabLst>
            </a:pPr>
            <a:r>
              <a:rPr dirty="0" sz="1550" spc="-5" b="1">
                <a:latin typeface="Arial"/>
                <a:cs typeface="Arial"/>
              </a:rPr>
              <a:t>Segura contra interferencia</a:t>
            </a:r>
            <a:r>
              <a:rPr dirty="0" sz="1550" spc="5" b="1">
                <a:latin typeface="Arial"/>
                <a:cs typeface="Arial"/>
              </a:rPr>
              <a:t> </a:t>
            </a:r>
            <a:r>
              <a:rPr dirty="0" sz="1550" b="1">
                <a:latin typeface="Arial"/>
                <a:cs typeface="Arial"/>
              </a:rPr>
              <a:t>electromagnetica,</a:t>
            </a:r>
            <a:endParaRPr sz="155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8402573" y="5066538"/>
            <a:ext cx="1583055" cy="261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40485" algn="l"/>
              </a:tabLst>
            </a:pPr>
            <a:r>
              <a:rPr dirty="0" sz="1550" spc="-5" b="1">
                <a:latin typeface="Arial"/>
                <a:cs typeface="Arial"/>
              </a:rPr>
              <a:t>Trans</a:t>
            </a:r>
            <a:r>
              <a:rPr dirty="0" sz="1550" b="1">
                <a:latin typeface="Arial"/>
                <a:cs typeface="Arial"/>
              </a:rPr>
              <a:t>m</a:t>
            </a:r>
            <a:r>
              <a:rPr dirty="0" sz="1550" spc="-5" b="1">
                <a:latin typeface="Arial"/>
                <a:cs typeface="Arial"/>
              </a:rPr>
              <a:t>is</a:t>
            </a:r>
            <a:r>
              <a:rPr dirty="0" sz="1550" spc="-5" b="1">
                <a:latin typeface="Arial"/>
                <a:cs typeface="Arial"/>
              </a:rPr>
              <a:t>ión</a:t>
            </a:r>
            <a:r>
              <a:rPr dirty="0" sz="1550" b="1">
                <a:latin typeface="Arial"/>
                <a:cs typeface="Arial"/>
              </a:rPr>
              <a:t>	</a:t>
            </a:r>
            <a:r>
              <a:rPr dirty="0" sz="1550" spc="-5" b="1">
                <a:latin typeface="Arial"/>
                <a:cs typeface="Arial"/>
              </a:rPr>
              <a:t>de</a:t>
            </a:r>
            <a:endParaRPr sz="15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5227" y="4612004"/>
            <a:ext cx="7379970" cy="9417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50" spc="-5">
                <a:latin typeface="Courier New"/>
                <a:cs typeface="Courier New"/>
              </a:rPr>
              <a:t>o </a:t>
            </a:r>
            <a:r>
              <a:rPr dirty="0" sz="1550" spc="-5" b="1">
                <a:latin typeface="Arial"/>
                <a:cs typeface="Arial"/>
              </a:rPr>
              <a:t>Comunicación Directa Relé a Relé hasta aprox. 100 km con fibras</a:t>
            </a:r>
            <a:r>
              <a:rPr dirty="0" sz="1550" spc="55" b="1">
                <a:latin typeface="Arial"/>
                <a:cs typeface="Arial"/>
              </a:rPr>
              <a:t> </a:t>
            </a:r>
            <a:r>
              <a:rPr dirty="0" sz="1550" spc="-5" b="1">
                <a:latin typeface="Arial"/>
                <a:cs typeface="Arial"/>
              </a:rPr>
              <a:t>dedicadas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Times New Roman"/>
              <a:cs typeface="Times New Roman"/>
            </a:endParaRPr>
          </a:p>
          <a:p>
            <a:pPr marL="241300" marR="48895" indent="-228600">
              <a:lnSpc>
                <a:spcPts val="1780"/>
              </a:lnSpc>
              <a:buSzPct val="64516"/>
              <a:buFont typeface="Symbol"/>
              <a:buChar char=""/>
              <a:tabLst>
                <a:tab pos="233679" algn="l"/>
                <a:tab pos="234315" algn="l"/>
                <a:tab pos="1407795" algn="l"/>
                <a:tab pos="2571750" algn="l"/>
                <a:tab pos="2957830" algn="l"/>
                <a:tab pos="3632200" algn="l"/>
                <a:tab pos="4446270" algn="l"/>
                <a:tab pos="6005195" algn="l"/>
                <a:tab pos="6390640" algn="l"/>
              </a:tabLst>
            </a:pPr>
            <a:r>
              <a:rPr dirty="0" sz="1550" spc="-5" b="1">
                <a:latin typeface="Arial"/>
                <a:cs typeface="Arial"/>
              </a:rPr>
              <a:t>Protecci</a:t>
            </a:r>
            <a:r>
              <a:rPr dirty="0" sz="1550" spc="-5" b="1">
                <a:latin typeface="Arial"/>
                <a:cs typeface="Arial"/>
              </a:rPr>
              <a:t>ón</a:t>
            </a:r>
            <a:r>
              <a:rPr dirty="0" sz="1550" spc="-5" b="1">
                <a:latin typeface="Arial"/>
                <a:cs typeface="Arial"/>
              </a:rPr>
              <a:t>	</a:t>
            </a:r>
            <a:r>
              <a:rPr dirty="0" sz="1550" spc="-5" b="1">
                <a:latin typeface="Arial"/>
                <a:cs typeface="Arial"/>
              </a:rPr>
              <a:t>Diferencia</a:t>
            </a:r>
            <a:r>
              <a:rPr dirty="0" sz="1550" spc="-5" b="1">
                <a:latin typeface="Arial"/>
                <a:cs typeface="Arial"/>
              </a:rPr>
              <a:t>l</a:t>
            </a:r>
            <a:r>
              <a:rPr dirty="0" sz="1550" spc="-5" b="1">
                <a:latin typeface="Arial"/>
                <a:cs typeface="Arial"/>
              </a:rPr>
              <a:t>	</a:t>
            </a:r>
            <a:r>
              <a:rPr dirty="0" sz="1550" spc="-5" b="1">
                <a:latin typeface="Arial"/>
                <a:cs typeface="Arial"/>
              </a:rPr>
              <a:t>de</a:t>
            </a:r>
            <a:r>
              <a:rPr dirty="0" sz="1550" spc="-5" b="1">
                <a:latin typeface="Arial"/>
                <a:cs typeface="Arial"/>
              </a:rPr>
              <a:t>	</a:t>
            </a:r>
            <a:r>
              <a:rPr dirty="0" sz="1550" spc="-5" b="1">
                <a:latin typeface="Arial"/>
                <a:cs typeface="Arial"/>
              </a:rPr>
              <a:t>Lín</a:t>
            </a:r>
            <a:r>
              <a:rPr dirty="0" sz="1550" spc="-5" b="1">
                <a:latin typeface="Arial"/>
                <a:cs typeface="Arial"/>
              </a:rPr>
              <a:t>ea</a:t>
            </a:r>
            <a:r>
              <a:rPr dirty="0" sz="1550" spc="-5" b="1">
                <a:latin typeface="Arial"/>
                <a:cs typeface="Arial"/>
              </a:rPr>
              <a:t>	</a:t>
            </a:r>
            <a:r>
              <a:rPr dirty="0" sz="1550" spc="-5" b="1">
                <a:latin typeface="Arial"/>
                <a:cs typeface="Arial"/>
              </a:rPr>
              <a:t>Digit</a:t>
            </a:r>
            <a:r>
              <a:rPr dirty="0" sz="1550" b="1">
                <a:latin typeface="Arial"/>
                <a:cs typeface="Arial"/>
              </a:rPr>
              <a:t>a</a:t>
            </a:r>
            <a:r>
              <a:rPr dirty="0" sz="1550" spc="-5" b="1">
                <a:latin typeface="Arial"/>
                <a:cs typeface="Arial"/>
              </a:rPr>
              <a:t>l,</a:t>
            </a:r>
            <a:r>
              <a:rPr dirty="0" sz="1550" b="1">
                <a:latin typeface="Arial"/>
                <a:cs typeface="Arial"/>
              </a:rPr>
              <a:t>	</a:t>
            </a:r>
            <a:r>
              <a:rPr dirty="0" sz="1550" spc="-5" b="1">
                <a:latin typeface="Arial"/>
                <a:cs typeface="Arial"/>
              </a:rPr>
              <a:t>Tel</a:t>
            </a:r>
            <a:r>
              <a:rPr dirty="0" sz="1550" b="1">
                <a:latin typeface="Arial"/>
                <a:cs typeface="Arial"/>
              </a:rPr>
              <a:t>e</a:t>
            </a:r>
            <a:r>
              <a:rPr dirty="0" sz="1550" spc="-5" b="1">
                <a:latin typeface="Arial"/>
                <a:cs typeface="Arial"/>
              </a:rPr>
              <a:t>prote</a:t>
            </a:r>
            <a:r>
              <a:rPr dirty="0" sz="1550" spc="-5" b="1">
                <a:latin typeface="Arial"/>
                <a:cs typeface="Arial"/>
              </a:rPr>
              <a:t>cc</a:t>
            </a:r>
            <a:r>
              <a:rPr dirty="0" sz="1550" b="1">
                <a:latin typeface="Arial"/>
                <a:cs typeface="Arial"/>
              </a:rPr>
              <a:t>i</a:t>
            </a:r>
            <a:r>
              <a:rPr dirty="0" sz="1550" spc="-5" b="1">
                <a:latin typeface="Arial"/>
                <a:cs typeface="Arial"/>
              </a:rPr>
              <a:t>ón</a:t>
            </a:r>
            <a:r>
              <a:rPr dirty="0" sz="1550" b="1">
                <a:latin typeface="Arial"/>
                <a:cs typeface="Arial"/>
              </a:rPr>
              <a:t>	</a:t>
            </a:r>
            <a:r>
              <a:rPr dirty="0" sz="1550" spc="-5" b="1">
                <a:latin typeface="Arial"/>
                <a:cs typeface="Arial"/>
              </a:rPr>
              <a:t>de</a:t>
            </a:r>
            <a:r>
              <a:rPr dirty="0" sz="1550" b="1">
                <a:latin typeface="Arial"/>
                <a:cs typeface="Arial"/>
              </a:rPr>
              <a:t>	</a:t>
            </a:r>
            <a:r>
              <a:rPr dirty="0" sz="1550" spc="-5" b="1">
                <a:latin typeface="Arial"/>
                <a:cs typeface="Arial"/>
              </a:rPr>
              <a:t>Dist</a:t>
            </a:r>
            <a:r>
              <a:rPr dirty="0" sz="1550" b="1">
                <a:latin typeface="Arial"/>
                <a:cs typeface="Arial"/>
              </a:rPr>
              <a:t>a</a:t>
            </a:r>
            <a:r>
              <a:rPr dirty="0" sz="1550" spc="-5" b="1">
                <a:latin typeface="Arial"/>
                <a:cs typeface="Arial"/>
              </a:rPr>
              <a:t>nci</a:t>
            </a:r>
            <a:r>
              <a:rPr dirty="0" sz="1550" spc="5" b="1">
                <a:latin typeface="Arial"/>
                <a:cs typeface="Arial"/>
              </a:rPr>
              <a:t>a</a:t>
            </a:r>
            <a:r>
              <a:rPr dirty="0" sz="1550" spc="-5" b="1">
                <a:latin typeface="Arial"/>
                <a:cs typeface="Arial"/>
              </a:rPr>
              <a:t>,  </a:t>
            </a:r>
            <a:r>
              <a:rPr dirty="0" sz="1550" spc="-5" b="1">
                <a:latin typeface="Arial"/>
                <a:cs typeface="Arial"/>
              </a:rPr>
              <a:t>Comandos de</a:t>
            </a:r>
            <a:r>
              <a:rPr dirty="0" sz="1550" spc="5" b="1">
                <a:latin typeface="Arial"/>
                <a:cs typeface="Arial"/>
              </a:rPr>
              <a:t> </a:t>
            </a:r>
            <a:r>
              <a:rPr dirty="0" sz="1550" spc="-5" b="1">
                <a:latin typeface="Arial"/>
                <a:cs typeface="Arial"/>
              </a:rPr>
              <a:t>Protección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4022"/>
            <a:ext cx="6238240" cy="75057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125"/>
              </a:lnSpc>
              <a:spcBef>
                <a:spcPts val="100"/>
              </a:spcBef>
            </a:pPr>
            <a:r>
              <a:rPr dirty="0" u="none" sz="2650" spc="-5" b="0">
                <a:solidFill>
                  <a:srgbClr val="9B0000"/>
                </a:solidFill>
                <a:latin typeface="Arial"/>
                <a:cs typeface="Arial"/>
              </a:rPr>
              <a:t>Principios </a:t>
            </a:r>
            <a:r>
              <a:rPr dirty="0" u="none" sz="2650" b="0">
                <a:solidFill>
                  <a:srgbClr val="9B0000"/>
                </a:solidFill>
                <a:latin typeface="Arial"/>
                <a:cs typeface="Arial"/>
              </a:rPr>
              <a:t>de la </a:t>
            </a:r>
            <a:r>
              <a:rPr dirty="0" u="none" sz="2650" spc="-5" b="0">
                <a:solidFill>
                  <a:srgbClr val="9B0000"/>
                </a:solidFill>
                <a:latin typeface="Arial"/>
                <a:cs typeface="Arial"/>
              </a:rPr>
              <a:t>“Protección</a:t>
            </a:r>
            <a:r>
              <a:rPr dirty="0" u="none" sz="2650" b="0">
                <a:solidFill>
                  <a:srgbClr val="9B0000"/>
                </a:solidFill>
                <a:latin typeface="Arial"/>
                <a:cs typeface="Arial"/>
              </a:rPr>
              <a:t> Diferencial”</a:t>
            </a:r>
            <a:endParaRPr sz="2650">
              <a:latin typeface="Arial"/>
              <a:cs typeface="Arial"/>
            </a:endParaRPr>
          </a:p>
          <a:p>
            <a:pPr marL="12700">
              <a:lnSpc>
                <a:spcPts val="2585"/>
              </a:lnSpc>
            </a:pPr>
            <a:r>
              <a:rPr dirty="0" u="none" sz="2200" b="0">
                <a:solidFill>
                  <a:srgbClr val="9B0000"/>
                </a:solidFill>
                <a:latin typeface="Arial"/>
                <a:cs typeface="Arial"/>
              </a:rPr>
              <a:t>Detección </a:t>
            </a:r>
            <a:r>
              <a:rPr dirty="0" u="none" sz="2200" spc="-10" b="0">
                <a:solidFill>
                  <a:srgbClr val="9B0000"/>
                </a:solidFill>
                <a:latin typeface="Arial"/>
                <a:cs typeface="Arial"/>
              </a:rPr>
              <a:t>de </a:t>
            </a:r>
            <a:r>
              <a:rPr dirty="0" u="none" sz="2200" spc="-5" b="0">
                <a:solidFill>
                  <a:srgbClr val="9B0000"/>
                </a:solidFill>
                <a:latin typeface="Arial"/>
                <a:cs typeface="Arial"/>
              </a:rPr>
              <a:t>una pérdida (diferencia de</a:t>
            </a:r>
            <a:r>
              <a:rPr dirty="0" u="none" sz="2200" spc="40" b="0">
                <a:solidFill>
                  <a:srgbClr val="9B0000"/>
                </a:solidFill>
                <a:latin typeface="Arial"/>
                <a:cs typeface="Arial"/>
              </a:rPr>
              <a:t> </a:t>
            </a:r>
            <a:r>
              <a:rPr dirty="0" u="none" sz="2200" spc="-5" b="0">
                <a:solidFill>
                  <a:srgbClr val="9B0000"/>
                </a:solidFill>
                <a:latin typeface="Arial"/>
                <a:cs typeface="Arial"/>
              </a:rPr>
              <a:t>corriente)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19460" y="2129155"/>
            <a:ext cx="8420778" cy="3500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748789" y="5010150"/>
            <a:ext cx="2743200" cy="1028700"/>
          </a:xfrm>
          <a:custGeom>
            <a:avLst/>
            <a:gdLst/>
            <a:ahLst/>
            <a:cxnLst/>
            <a:rect l="l" t="t" r="r" b="b"/>
            <a:pathLst>
              <a:path w="2743200" h="1028700">
                <a:moveTo>
                  <a:pt x="0" y="1028700"/>
                </a:moveTo>
                <a:lnTo>
                  <a:pt x="2743200" y="1028700"/>
                </a:lnTo>
                <a:lnTo>
                  <a:pt x="2743200" y="0"/>
                </a:lnTo>
                <a:lnTo>
                  <a:pt x="0" y="0"/>
                </a:lnTo>
                <a:lnTo>
                  <a:pt x="0" y="1028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748789" y="5010150"/>
            <a:ext cx="2743200" cy="10287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6990" rIns="0" bIns="0" rtlCol="0" vert="horz">
            <a:spAutoFit/>
          </a:bodyPr>
          <a:lstStyle/>
          <a:p>
            <a:pPr algn="ctr" marL="339090" marR="330835">
              <a:lnSpc>
                <a:spcPct val="95800"/>
              </a:lnSpc>
              <a:spcBef>
                <a:spcPts val="370"/>
              </a:spcBef>
            </a:pPr>
            <a:r>
              <a:rPr dirty="0" sz="1800" b="1">
                <a:latin typeface="Times New Roman"/>
                <a:cs typeface="Times New Roman"/>
              </a:rPr>
              <a:t>Falla externa o</a:t>
            </a:r>
            <a:r>
              <a:rPr dirty="0" sz="1800" spc="-9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carga  normal </a:t>
            </a:r>
            <a:r>
              <a:rPr dirty="0" sz="1800" spc="-5" b="1">
                <a:latin typeface="Times New Roman"/>
                <a:cs typeface="Times New Roman"/>
              </a:rPr>
              <a:t>(corriente  atravezante)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549390" y="4949190"/>
            <a:ext cx="2057400" cy="1028700"/>
          </a:xfrm>
          <a:custGeom>
            <a:avLst/>
            <a:gdLst/>
            <a:ahLst/>
            <a:cxnLst/>
            <a:rect l="l" t="t" r="r" b="b"/>
            <a:pathLst>
              <a:path w="2057400" h="1028700">
                <a:moveTo>
                  <a:pt x="0" y="1028700"/>
                </a:moveTo>
                <a:lnTo>
                  <a:pt x="2057400" y="1028700"/>
                </a:lnTo>
                <a:lnTo>
                  <a:pt x="2057400" y="0"/>
                </a:lnTo>
                <a:lnTo>
                  <a:pt x="0" y="0"/>
                </a:lnTo>
                <a:lnTo>
                  <a:pt x="0" y="1028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549390" y="4949190"/>
            <a:ext cx="2057400" cy="10287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57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600">
              <a:latin typeface="Times New Roman"/>
              <a:cs typeface="Times New Roman"/>
            </a:endParaRPr>
          </a:p>
          <a:p>
            <a:pPr marL="385445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Falla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Interna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2498"/>
            <a:ext cx="571119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"/>
              <a:t> </a:t>
            </a:r>
            <a:r>
              <a:rPr dirty="0" sz="2650"/>
              <a:t>Protección </a:t>
            </a:r>
            <a:r>
              <a:rPr dirty="0" sz="2650" spc="-5"/>
              <a:t>Diferencial</a:t>
            </a:r>
            <a:r>
              <a:rPr dirty="0" sz="2650"/>
              <a:t> </a:t>
            </a:r>
            <a:r>
              <a:rPr dirty="0" sz="2650" spc="-5"/>
              <a:t>Estabilizada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1172210" y="1456690"/>
            <a:ext cx="8345170" cy="50952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369822" y="1650238"/>
            <a:ext cx="6107430" cy="12947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1989"/>
              </a:lnSpc>
              <a:spcBef>
                <a:spcPts val="105"/>
              </a:spcBef>
            </a:pPr>
            <a:r>
              <a:rPr dirty="0" sz="1700" spc="-5" b="1">
                <a:latin typeface="Arial"/>
                <a:cs typeface="Arial"/>
              </a:rPr>
              <a:t>Criterio </a:t>
            </a:r>
            <a:r>
              <a:rPr dirty="0" sz="1700" b="1">
                <a:latin typeface="Arial"/>
                <a:cs typeface="Arial"/>
              </a:rPr>
              <a:t>de </a:t>
            </a:r>
            <a:r>
              <a:rPr dirty="0" sz="1700" spc="-5" b="1">
                <a:latin typeface="Arial"/>
                <a:cs typeface="Arial"/>
              </a:rPr>
              <a:t>Nodo </a:t>
            </a:r>
            <a:r>
              <a:rPr dirty="0" sz="1700" b="1">
                <a:latin typeface="Arial"/>
                <a:cs typeface="Arial"/>
              </a:rPr>
              <a:t>(Ley de </a:t>
            </a:r>
            <a:r>
              <a:rPr dirty="0" sz="1700" spc="-5" b="1">
                <a:latin typeface="Arial"/>
                <a:cs typeface="Arial"/>
              </a:rPr>
              <a:t>Kirchhoff): I1 </a:t>
            </a:r>
            <a:r>
              <a:rPr dirty="0" sz="1700" b="1">
                <a:latin typeface="Arial"/>
                <a:cs typeface="Arial"/>
              </a:rPr>
              <a:t>+ </a:t>
            </a:r>
            <a:r>
              <a:rPr dirty="0" sz="1700" spc="-10" b="1">
                <a:latin typeface="Arial"/>
                <a:cs typeface="Arial"/>
              </a:rPr>
              <a:t>I2 </a:t>
            </a:r>
            <a:r>
              <a:rPr dirty="0" sz="1700" b="1">
                <a:latin typeface="Arial"/>
                <a:cs typeface="Arial"/>
              </a:rPr>
              <a:t>+ I3 + </a:t>
            </a:r>
            <a:r>
              <a:rPr dirty="0" sz="1700" spc="-5" b="1">
                <a:latin typeface="Arial"/>
                <a:cs typeface="Arial"/>
              </a:rPr>
              <a:t>... In </a:t>
            </a:r>
            <a:r>
              <a:rPr dirty="0" sz="1700" b="1">
                <a:latin typeface="Arial"/>
                <a:cs typeface="Arial"/>
              </a:rPr>
              <a:t>=</a:t>
            </a:r>
            <a:r>
              <a:rPr dirty="0" sz="1700" spc="30" b="1">
                <a:latin typeface="Arial"/>
                <a:cs typeface="Arial"/>
              </a:rPr>
              <a:t> </a:t>
            </a:r>
            <a:r>
              <a:rPr dirty="0" sz="1700" b="1">
                <a:latin typeface="Arial"/>
                <a:cs typeface="Arial"/>
              </a:rPr>
              <a:t>Idiff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ts val="1989"/>
              </a:lnSpc>
            </a:pPr>
            <a:r>
              <a:rPr dirty="0" sz="1700" b="1">
                <a:latin typeface="Arial"/>
                <a:cs typeface="Arial"/>
              </a:rPr>
              <a:t>=</a:t>
            </a:r>
            <a:r>
              <a:rPr dirty="0" sz="1700" spc="-5" b="1">
                <a:latin typeface="Arial"/>
                <a:cs typeface="Arial"/>
              </a:rPr>
              <a:t> </a:t>
            </a:r>
            <a:r>
              <a:rPr dirty="0" sz="1700" b="1">
                <a:latin typeface="Arial"/>
                <a:cs typeface="Arial"/>
              </a:rPr>
              <a:t>0;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ts val="2000"/>
              </a:lnSpc>
              <a:spcBef>
                <a:spcPts val="50"/>
              </a:spcBef>
            </a:pPr>
            <a:r>
              <a:rPr dirty="0" sz="1700" spc="-10" b="1">
                <a:solidFill>
                  <a:srgbClr val="FF0000"/>
                </a:solidFill>
                <a:latin typeface="Symbol"/>
                <a:cs typeface="Symbol"/>
              </a:rPr>
              <a:t></a:t>
            </a:r>
            <a:r>
              <a:rPr dirty="0" sz="1700" spc="-10" b="1">
                <a:solidFill>
                  <a:srgbClr val="FF0000"/>
                </a:solidFill>
                <a:latin typeface="Arial"/>
                <a:cs typeface="Arial"/>
              </a:rPr>
              <a:t>I </a:t>
            </a:r>
            <a:r>
              <a:rPr dirty="0" sz="1700" b="1">
                <a:solidFill>
                  <a:srgbClr val="FF0000"/>
                </a:solidFill>
                <a:latin typeface="Symbol"/>
                <a:cs typeface="Symbol"/>
              </a:rPr>
              <a:t></a:t>
            </a:r>
            <a:r>
              <a:rPr dirty="0" sz="170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700" b="1">
                <a:solidFill>
                  <a:srgbClr val="FF0000"/>
                </a:solidFill>
                <a:latin typeface="Symbol"/>
                <a:cs typeface="Symbol"/>
              </a:rPr>
              <a:t></a:t>
            </a:r>
            <a:r>
              <a:rPr dirty="0" sz="1700" spc="11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700" spc="-5" b="1">
                <a:solidFill>
                  <a:srgbClr val="FF0000"/>
                </a:solidFill>
                <a:latin typeface="Arial"/>
                <a:cs typeface="Arial"/>
              </a:rPr>
              <a:t>Falla</a:t>
            </a:r>
            <a:endParaRPr sz="1700">
              <a:latin typeface="Arial"/>
              <a:cs typeface="Arial"/>
            </a:endParaRPr>
          </a:p>
          <a:p>
            <a:pPr marL="12700" marR="985519">
              <a:lnSpc>
                <a:spcPts val="1960"/>
              </a:lnSpc>
              <a:spcBef>
                <a:spcPts val="90"/>
              </a:spcBef>
            </a:pPr>
            <a:r>
              <a:rPr dirty="0" sz="1700" b="1">
                <a:latin typeface="Arial"/>
                <a:cs typeface="Arial"/>
              </a:rPr>
              <a:t>Seguridad </a:t>
            </a:r>
            <a:r>
              <a:rPr dirty="0" sz="1700" spc="-5" b="1">
                <a:latin typeface="Arial"/>
                <a:cs typeface="Arial"/>
              </a:rPr>
              <a:t>Incrementada </a:t>
            </a:r>
            <a:r>
              <a:rPr dirty="0" sz="1700" b="1">
                <a:latin typeface="Arial"/>
                <a:cs typeface="Arial"/>
              </a:rPr>
              <a:t>por medio de </a:t>
            </a:r>
            <a:r>
              <a:rPr dirty="0" sz="1700" spc="-5" b="1">
                <a:latin typeface="Arial"/>
                <a:cs typeface="Arial"/>
              </a:rPr>
              <a:t>restricción  dependiente de la</a:t>
            </a:r>
            <a:r>
              <a:rPr dirty="0" sz="1700" spc="-10" b="1">
                <a:latin typeface="Arial"/>
                <a:cs typeface="Arial"/>
              </a:rPr>
              <a:t> </a:t>
            </a:r>
            <a:r>
              <a:rPr dirty="0" sz="1700" b="1">
                <a:latin typeface="Arial"/>
                <a:cs typeface="Arial"/>
              </a:rPr>
              <a:t>corriente:</a:t>
            </a:r>
            <a:endParaRPr sz="17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1369822" y="4622672"/>
            <a:ext cx="7266940" cy="161417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060"/>
              </a:lnSpc>
              <a:spcBef>
                <a:spcPts val="250"/>
              </a:spcBef>
            </a:pPr>
            <a:r>
              <a:rPr dirty="0" u="heavy" sz="18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Ventaja</a:t>
            </a:r>
            <a:r>
              <a:rPr dirty="0" sz="1800" spc="-5" b="1">
                <a:latin typeface="Arial"/>
                <a:cs typeface="Arial"/>
              </a:rPr>
              <a:t>: Selectividad </a:t>
            </a:r>
            <a:r>
              <a:rPr dirty="0" sz="1800" b="1">
                <a:latin typeface="Arial"/>
                <a:cs typeface="Arial"/>
              </a:rPr>
              <a:t>de </a:t>
            </a:r>
            <a:r>
              <a:rPr dirty="0" sz="1800" spc="-5" b="1">
                <a:latin typeface="Arial"/>
                <a:cs typeface="Arial"/>
              </a:rPr>
              <a:t>Zona Absoluta (Los </a:t>
            </a:r>
            <a:r>
              <a:rPr dirty="0" sz="1800" b="1">
                <a:latin typeface="Arial"/>
                <a:cs typeface="Arial"/>
              </a:rPr>
              <a:t>límites de </a:t>
            </a:r>
            <a:r>
              <a:rPr dirty="0" sz="1800" spc="-10" b="1">
                <a:latin typeface="Arial"/>
                <a:cs typeface="Arial"/>
              </a:rPr>
              <a:t>la </a:t>
            </a:r>
            <a:r>
              <a:rPr dirty="0" sz="1800" b="1">
                <a:latin typeface="Arial"/>
                <a:cs typeface="Arial"/>
              </a:rPr>
              <a:t>zona </a:t>
            </a:r>
            <a:r>
              <a:rPr dirty="0" sz="1800" spc="-5" b="1">
                <a:latin typeface="Arial"/>
                <a:cs typeface="Arial"/>
              </a:rPr>
              <a:t>son  la ubicación </a:t>
            </a:r>
            <a:r>
              <a:rPr dirty="0" sz="1800" spc="-10" b="1">
                <a:latin typeface="Arial"/>
                <a:cs typeface="Arial"/>
              </a:rPr>
              <a:t>de </a:t>
            </a:r>
            <a:r>
              <a:rPr dirty="0" sz="1800" b="1">
                <a:latin typeface="Arial"/>
                <a:cs typeface="Arial"/>
              </a:rPr>
              <a:t>los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CT)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1975"/>
              </a:lnSpc>
            </a:pPr>
            <a:r>
              <a:rPr dirty="0" sz="1800" spc="-5" b="1">
                <a:latin typeface="Arial"/>
                <a:cs typeface="Arial"/>
              </a:rPr>
              <a:t>Disventajas: No ofrece protección backup para </a:t>
            </a:r>
            <a:r>
              <a:rPr dirty="0" sz="1800" b="1">
                <a:latin typeface="Arial"/>
                <a:cs typeface="Arial"/>
              </a:rPr>
              <a:t>fallas</a:t>
            </a:r>
            <a:r>
              <a:rPr dirty="0" sz="1800" spc="7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externas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070"/>
              </a:lnSpc>
            </a:pPr>
            <a:r>
              <a:rPr dirty="0" sz="1800" spc="-5" b="1">
                <a:solidFill>
                  <a:srgbClr val="FC0028"/>
                </a:solidFill>
                <a:latin typeface="Arial"/>
                <a:cs typeface="Arial"/>
              </a:rPr>
              <a:t>Aplicación:</a:t>
            </a:r>
            <a:endParaRPr sz="1800">
              <a:latin typeface="Arial"/>
              <a:cs typeface="Arial"/>
            </a:endParaRPr>
          </a:p>
          <a:p>
            <a:pPr marL="12700" marR="993775">
              <a:lnSpc>
                <a:spcPts val="2080"/>
              </a:lnSpc>
              <a:spcBef>
                <a:spcPts val="90"/>
              </a:spcBef>
            </a:pPr>
            <a:r>
              <a:rPr dirty="0" sz="1800" spc="-5" b="1">
                <a:latin typeface="Arial"/>
                <a:cs typeface="Arial"/>
              </a:rPr>
              <a:t>Protección Diferencial de Generaedores, Motores, Trafos,  Lineas/Cables y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Barras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2498"/>
            <a:ext cx="5878195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"/>
              <a:t>Protección diferencial </a:t>
            </a:r>
            <a:r>
              <a:rPr dirty="0" sz="2650"/>
              <a:t>por hilo</a:t>
            </a:r>
            <a:r>
              <a:rPr dirty="0" sz="2650" spc="-15"/>
              <a:t> </a:t>
            </a:r>
            <a:r>
              <a:rPr dirty="0" sz="2650"/>
              <a:t>piloto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859789" y="1456690"/>
            <a:ext cx="8970010" cy="49777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598422" y="2339467"/>
            <a:ext cx="1741170" cy="73533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12700" marR="5080">
              <a:lnSpc>
                <a:spcPts val="1839"/>
              </a:lnSpc>
              <a:spcBef>
                <a:spcPts val="220"/>
              </a:spcBef>
            </a:pPr>
            <a:r>
              <a:rPr dirty="0" sz="1600" spc="-5" b="1">
                <a:latin typeface="Arial"/>
                <a:cs typeface="Arial"/>
              </a:rPr>
              <a:t>Tres Hilos</a:t>
            </a:r>
            <a:r>
              <a:rPr dirty="0" sz="1600" spc="-4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Pilotos  hasta aprox. 15  km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1634489" y="4606290"/>
            <a:ext cx="1943100" cy="10287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1910" rIns="0" bIns="0" rtlCol="0" vert="horz">
            <a:spAutoFit/>
          </a:bodyPr>
          <a:lstStyle/>
          <a:p>
            <a:pPr marL="90805" marR="174625">
              <a:lnSpc>
                <a:spcPct val="95700"/>
              </a:lnSpc>
              <a:spcBef>
                <a:spcPts val="330"/>
              </a:spcBef>
            </a:pPr>
            <a:r>
              <a:rPr dirty="0" sz="1600" spc="-5" b="1">
                <a:latin typeface="Arial"/>
                <a:cs typeface="Arial"/>
              </a:rPr>
              <a:t>Dos Hilos</a:t>
            </a:r>
            <a:r>
              <a:rPr dirty="0" sz="1600" spc="-5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Pilotos  (Par </a:t>
            </a:r>
            <a:r>
              <a:rPr dirty="0" sz="1600" b="1">
                <a:latin typeface="Arial"/>
                <a:cs typeface="Arial"/>
              </a:rPr>
              <a:t>Trenzado)  </a:t>
            </a:r>
            <a:r>
              <a:rPr dirty="0" sz="1600" spc="-5" b="1">
                <a:latin typeface="Arial"/>
                <a:cs typeface="Arial"/>
              </a:rPr>
              <a:t>Hasta aprox. 25  kM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370" rIns="0" bIns="0" rtlCol="0" vert="horz">
            <a:spAutoFit/>
          </a:bodyPr>
          <a:lstStyle/>
          <a:p>
            <a:pPr marL="2720975" marR="5080" indent="-1777364">
              <a:lnSpc>
                <a:spcPts val="3050"/>
              </a:lnSpc>
              <a:spcBef>
                <a:spcPts val="310"/>
              </a:spcBef>
            </a:pPr>
            <a:r>
              <a:rPr dirty="0" sz="2650" spc="-5"/>
              <a:t>Protección </a:t>
            </a:r>
            <a:r>
              <a:rPr dirty="0" sz="2650"/>
              <a:t>diferencial de Línea Digital</a:t>
            </a:r>
            <a:r>
              <a:rPr dirty="0" sz="2650" spc="-65"/>
              <a:t> </a:t>
            </a:r>
            <a:r>
              <a:rPr dirty="0" sz="2650"/>
              <a:t>usando </a:t>
            </a:r>
            <a:r>
              <a:rPr dirty="0" u="none" sz="2650"/>
              <a:t> </a:t>
            </a:r>
            <a:r>
              <a:rPr dirty="0" sz="2650" spc="-5"/>
              <a:t>Comunicación </a:t>
            </a:r>
            <a:r>
              <a:rPr dirty="0" sz="2650"/>
              <a:t>de</a:t>
            </a:r>
            <a:r>
              <a:rPr dirty="0" sz="2650" spc="-10"/>
              <a:t> </a:t>
            </a:r>
            <a:r>
              <a:rPr dirty="0" sz="2650"/>
              <a:t>Datos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862330" y="1844040"/>
            <a:ext cx="8964295" cy="47002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50566" y="682498"/>
            <a:ext cx="5189855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"/>
              <a:t>Protección </a:t>
            </a:r>
            <a:r>
              <a:rPr dirty="0" sz="2650"/>
              <a:t>Diferencial de</a:t>
            </a:r>
            <a:r>
              <a:rPr dirty="0" sz="2650" spc="-45"/>
              <a:t> </a:t>
            </a:r>
            <a:r>
              <a:rPr dirty="0" sz="2650"/>
              <a:t>Trafos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1065530" y="1456690"/>
            <a:ext cx="8558530" cy="50920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748789" y="5977890"/>
            <a:ext cx="73152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wrap="square" lIns="0" tIns="52069" rIns="0" bIns="0" rtlCol="0" vert="horz">
            <a:spAutoFit/>
          </a:bodyPr>
          <a:lstStyle/>
          <a:p>
            <a:pPr marL="96520" marR="270510">
              <a:lnSpc>
                <a:spcPts val="1380"/>
              </a:lnSpc>
              <a:spcBef>
                <a:spcPts val="409"/>
              </a:spcBef>
            </a:pPr>
            <a:r>
              <a:rPr dirty="0" sz="1200" spc="-5">
                <a:latin typeface="Arial"/>
                <a:cs typeface="Arial"/>
              </a:rPr>
              <a:t>*) </a:t>
            </a:r>
            <a:r>
              <a:rPr dirty="0" sz="1200">
                <a:latin typeface="Arial"/>
                <a:cs typeface="Arial"/>
              </a:rPr>
              <a:t>CTs </a:t>
            </a:r>
            <a:r>
              <a:rPr dirty="0" sz="1200" spc="-5">
                <a:latin typeface="Arial"/>
                <a:cs typeface="Arial"/>
              </a:rPr>
              <a:t>intermedios </a:t>
            </a:r>
            <a:r>
              <a:rPr dirty="0" sz="1200" spc="-10">
                <a:latin typeface="Arial"/>
                <a:cs typeface="Arial"/>
              </a:rPr>
              <a:t>para </a:t>
            </a:r>
            <a:r>
              <a:rPr dirty="0" sz="1200" spc="-5">
                <a:latin typeface="Arial"/>
                <a:cs typeface="Arial"/>
              </a:rPr>
              <a:t>la adaptación de grupo vectorial </a:t>
            </a:r>
            <a:r>
              <a:rPr dirty="0" sz="1200">
                <a:latin typeface="Arial"/>
                <a:cs typeface="Arial"/>
              </a:rPr>
              <a:t>y relación </a:t>
            </a:r>
            <a:r>
              <a:rPr dirty="0" sz="1200" spc="-5">
                <a:latin typeface="Arial"/>
                <a:cs typeface="Arial"/>
              </a:rPr>
              <a:t>de transformación (no es necesario  con relés digitales, </a:t>
            </a:r>
            <a:r>
              <a:rPr dirty="0" sz="1200" spc="-10">
                <a:latin typeface="Arial"/>
                <a:cs typeface="Arial"/>
              </a:rPr>
              <a:t>ya </a:t>
            </a:r>
            <a:r>
              <a:rPr dirty="0" sz="1200" spc="-5">
                <a:latin typeface="Arial"/>
                <a:cs typeface="Arial"/>
              </a:rPr>
              <a:t>que se realizan por cálculo numérico interno</a:t>
            </a:r>
            <a:r>
              <a:rPr dirty="0" sz="1200" spc="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1303655" y="4864100"/>
            <a:ext cx="1896745" cy="922019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50165" rIns="0" bIns="0" rtlCol="0" vert="horz">
            <a:spAutoFit/>
          </a:bodyPr>
          <a:lstStyle/>
          <a:p>
            <a:pPr marL="96520" marR="196850">
              <a:lnSpc>
                <a:spcPts val="2320"/>
              </a:lnSpc>
              <a:spcBef>
                <a:spcPts val="395"/>
              </a:spcBef>
            </a:pPr>
            <a:r>
              <a:rPr dirty="0" sz="2000">
                <a:latin typeface="Arial"/>
                <a:cs typeface="Arial"/>
              </a:rPr>
              <a:t>Trafo de </a:t>
            </a:r>
            <a:r>
              <a:rPr dirty="0" sz="2000" spc="-5">
                <a:latin typeface="Arial"/>
                <a:cs typeface="Arial"/>
              </a:rPr>
              <a:t>dos  </a:t>
            </a:r>
            <a:r>
              <a:rPr dirty="0" sz="2000">
                <a:latin typeface="Arial"/>
                <a:cs typeface="Arial"/>
              </a:rPr>
              <a:t>ar</a:t>
            </a:r>
            <a:r>
              <a:rPr dirty="0" sz="2000" spc="-10">
                <a:latin typeface="Arial"/>
                <a:cs typeface="Arial"/>
              </a:rPr>
              <a:t>r</a:t>
            </a:r>
            <a:r>
              <a:rPr dirty="0" sz="2000">
                <a:latin typeface="Arial"/>
                <a:cs typeface="Arial"/>
              </a:rPr>
              <a:t>oll</a:t>
            </a:r>
            <a:r>
              <a:rPr dirty="0" sz="2000">
                <a:latin typeface="Arial"/>
                <a:cs typeface="Arial"/>
              </a:rPr>
              <a:t>ami</a:t>
            </a:r>
            <a:r>
              <a:rPr dirty="0" sz="2000" spc="-10">
                <a:latin typeface="Arial"/>
                <a:cs typeface="Arial"/>
              </a:rPr>
              <a:t>e</a:t>
            </a:r>
            <a:r>
              <a:rPr dirty="0" sz="2000">
                <a:latin typeface="Arial"/>
                <a:cs typeface="Arial"/>
              </a:rPr>
              <a:t>nt</a:t>
            </a:r>
            <a:r>
              <a:rPr dirty="0" sz="2000" spc="-15">
                <a:latin typeface="Arial"/>
                <a:cs typeface="Arial"/>
              </a:rPr>
              <a:t>o</a:t>
            </a:r>
            <a:r>
              <a:rPr dirty="0" sz="2000">
                <a:latin typeface="Arial"/>
                <a:cs typeface="Arial"/>
              </a:rPr>
              <a:t>s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16300" y="4927600"/>
            <a:ext cx="3327400" cy="922019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53975" rIns="0" bIns="0" rtlCol="0" vert="horz">
            <a:spAutoFit/>
          </a:bodyPr>
          <a:lstStyle/>
          <a:p>
            <a:pPr marL="96520" marR="130810">
              <a:lnSpc>
                <a:spcPts val="2290"/>
              </a:lnSpc>
              <a:spcBef>
                <a:spcPts val="425"/>
              </a:spcBef>
            </a:pPr>
            <a:r>
              <a:rPr dirty="0" sz="2000">
                <a:latin typeface="Arial"/>
                <a:cs typeface="Arial"/>
              </a:rPr>
              <a:t>Trafo de </a:t>
            </a:r>
            <a:r>
              <a:rPr dirty="0" sz="2000" spc="-5">
                <a:latin typeface="Arial"/>
                <a:cs typeface="Arial"/>
              </a:rPr>
              <a:t>dos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arrollamientos  </a:t>
            </a:r>
            <a:r>
              <a:rPr dirty="0" sz="2000">
                <a:latin typeface="Arial"/>
                <a:cs typeface="Arial"/>
              </a:rPr>
              <a:t>con </a:t>
            </a:r>
            <a:r>
              <a:rPr dirty="0" sz="2000" spc="-5">
                <a:latin typeface="Arial"/>
                <a:cs typeface="Arial"/>
              </a:rPr>
              <a:t>doble alimentación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15455" y="4927600"/>
            <a:ext cx="1896745" cy="922019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53975" rIns="0" bIns="0" rtlCol="0" vert="horz">
            <a:spAutoFit/>
          </a:bodyPr>
          <a:lstStyle/>
          <a:p>
            <a:pPr marL="96520" marR="196850">
              <a:lnSpc>
                <a:spcPts val="2290"/>
              </a:lnSpc>
              <a:spcBef>
                <a:spcPts val="425"/>
              </a:spcBef>
            </a:pPr>
            <a:r>
              <a:rPr dirty="0" sz="2000">
                <a:latin typeface="Arial"/>
                <a:cs typeface="Arial"/>
              </a:rPr>
              <a:t>Trafo de </a:t>
            </a:r>
            <a:r>
              <a:rPr dirty="0" sz="2000" spc="-5">
                <a:latin typeface="Arial"/>
                <a:cs typeface="Arial"/>
              </a:rPr>
              <a:t>tres  </a:t>
            </a:r>
            <a:r>
              <a:rPr dirty="0" sz="2000">
                <a:latin typeface="Arial"/>
                <a:cs typeface="Arial"/>
              </a:rPr>
              <a:t>ar</a:t>
            </a:r>
            <a:r>
              <a:rPr dirty="0" sz="2000" spc="-10">
                <a:latin typeface="Arial"/>
                <a:cs typeface="Arial"/>
              </a:rPr>
              <a:t>r</a:t>
            </a:r>
            <a:r>
              <a:rPr dirty="0" sz="2000">
                <a:latin typeface="Arial"/>
                <a:cs typeface="Arial"/>
              </a:rPr>
              <a:t>ol</a:t>
            </a:r>
            <a:r>
              <a:rPr dirty="0" sz="2000" spc="5">
                <a:latin typeface="Arial"/>
                <a:cs typeface="Arial"/>
              </a:rPr>
              <a:t>l</a:t>
            </a:r>
            <a:r>
              <a:rPr dirty="0" sz="2000">
                <a:latin typeface="Arial"/>
                <a:cs typeface="Arial"/>
              </a:rPr>
              <a:t>ami</a:t>
            </a:r>
            <a:r>
              <a:rPr dirty="0" sz="2000" spc="-15">
                <a:latin typeface="Arial"/>
                <a:cs typeface="Arial"/>
              </a:rPr>
              <a:t>e</a:t>
            </a:r>
            <a:r>
              <a:rPr dirty="0" sz="2000">
                <a:latin typeface="Arial"/>
                <a:cs typeface="Arial"/>
              </a:rPr>
              <a:t>nt</a:t>
            </a:r>
            <a:r>
              <a:rPr dirty="0" sz="2000" spc="-15">
                <a:latin typeface="Arial"/>
                <a:cs typeface="Arial"/>
              </a:rPr>
              <a:t>o</a:t>
            </a:r>
            <a:r>
              <a:rPr dirty="0" sz="2000">
                <a:latin typeface="Arial"/>
                <a:cs typeface="Arial"/>
              </a:rPr>
              <a:t>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2498"/>
            <a:ext cx="7232650" cy="751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056130">
              <a:lnSpc>
                <a:spcPts val="3130"/>
              </a:lnSpc>
              <a:spcBef>
                <a:spcPts val="100"/>
              </a:spcBef>
            </a:pPr>
            <a:r>
              <a:rPr dirty="0" sz="2650" spc="-5"/>
              <a:t>Protección </a:t>
            </a:r>
            <a:r>
              <a:rPr dirty="0" sz="2650"/>
              <a:t>Diferencial de</a:t>
            </a:r>
            <a:r>
              <a:rPr dirty="0" sz="2650" spc="-55"/>
              <a:t> </a:t>
            </a:r>
            <a:r>
              <a:rPr dirty="0" sz="2650"/>
              <a:t>Trafos</a:t>
            </a:r>
            <a:endParaRPr sz="2650"/>
          </a:p>
          <a:p>
            <a:pPr marL="12700">
              <a:lnSpc>
                <a:spcPts val="2590"/>
              </a:lnSpc>
            </a:pPr>
            <a:r>
              <a:rPr dirty="0" u="none" sz="2200" spc="-5" b="0">
                <a:latin typeface="Arial"/>
                <a:cs typeface="Arial"/>
              </a:rPr>
              <a:t>Diagrama </a:t>
            </a:r>
            <a:r>
              <a:rPr dirty="0" u="none" sz="2200" b="0">
                <a:latin typeface="Arial"/>
                <a:cs typeface="Arial"/>
              </a:rPr>
              <a:t>Funcional </a:t>
            </a:r>
            <a:r>
              <a:rPr dirty="0" u="none" sz="2200" spc="-5" b="0">
                <a:latin typeface="Arial"/>
                <a:cs typeface="Arial"/>
              </a:rPr>
              <a:t>Trifásico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99160" y="1778635"/>
            <a:ext cx="8891270" cy="4888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235190" y="3806190"/>
            <a:ext cx="2400300" cy="22860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</a:ln>
        </p:spPr>
        <p:txBody>
          <a:bodyPr wrap="square" lIns="0" tIns="52069" rIns="0" bIns="0" rtlCol="0" vert="horz">
            <a:spAutoFit/>
          </a:bodyPr>
          <a:lstStyle/>
          <a:p>
            <a:pPr marL="97790" marR="172720">
              <a:lnSpc>
                <a:spcPts val="1839"/>
              </a:lnSpc>
              <a:spcBef>
                <a:spcPts val="409"/>
              </a:spcBef>
            </a:pPr>
            <a:r>
              <a:rPr dirty="0" sz="1600" spc="-10" b="1">
                <a:latin typeface="Arial"/>
                <a:cs typeface="Arial"/>
              </a:rPr>
              <a:t>Los </a:t>
            </a:r>
            <a:r>
              <a:rPr dirty="0" sz="1600" spc="-5" b="1">
                <a:latin typeface="Arial"/>
                <a:cs typeface="Arial"/>
              </a:rPr>
              <a:t>Relés Digitales  contienen</a:t>
            </a:r>
            <a:r>
              <a:rPr dirty="0" sz="1600" spc="-3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Adaptacion  de:</a:t>
            </a:r>
            <a:endParaRPr sz="1600">
              <a:latin typeface="Arial"/>
              <a:cs typeface="Arial"/>
            </a:endParaRPr>
          </a:p>
          <a:p>
            <a:pPr marL="97790" marR="1028065">
              <a:lnSpc>
                <a:spcPts val="1839"/>
              </a:lnSpc>
              <a:buChar char="•"/>
              <a:tabLst>
                <a:tab pos="226060" algn="l"/>
              </a:tabLst>
            </a:pPr>
            <a:r>
              <a:rPr dirty="0" sz="1600" spc="-5" b="1">
                <a:latin typeface="Arial"/>
                <a:cs typeface="Arial"/>
              </a:rPr>
              <a:t>Relación</a:t>
            </a:r>
            <a:r>
              <a:rPr dirty="0" sz="1600" spc="-7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de  </a:t>
            </a:r>
            <a:r>
              <a:rPr dirty="0" sz="1600" spc="-5" b="1">
                <a:latin typeface="Arial"/>
                <a:cs typeface="Arial"/>
              </a:rPr>
              <a:t>Tensiones  </a:t>
            </a:r>
            <a:r>
              <a:rPr dirty="0" sz="1600" spc="5" b="1">
                <a:latin typeface="Arial"/>
                <a:cs typeface="Arial"/>
              </a:rPr>
              <a:t>UA </a:t>
            </a:r>
            <a:r>
              <a:rPr dirty="0" sz="1600" spc="-5" b="1">
                <a:latin typeface="Arial"/>
                <a:cs typeface="Arial"/>
              </a:rPr>
              <a:t>/</a:t>
            </a:r>
            <a:r>
              <a:rPr dirty="0" sz="1600" spc="-6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UB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1450">
              <a:latin typeface="Times New Roman"/>
              <a:cs typeface="Times New Roman"/>
            </a:endParaRPr>
          </a:p>
          <a:p>
            <a:pPr marL="97790">
              <a:lnSpc>
                <a:spcPts val="1880"/>
              </a:lnSpc>
              <a:buChar char="•"/>
              <a:tabLst>
                <a:tab pos="226060" algn="l"/>
              </a:tabLst>
            </a:pPr>
            <a:r>
              <a:rPr dirty="0" sz="1600" spc="-5" b="1">
                <a:latin typeface="Arial"/>
                <a:cs typeface="Arial"/>
              </a:rPr>
              <a:t>Grupo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Vectorial</a:t>
            </a:r>
            <a:endParaRPr sz="1600">
              <a:latin typeface="Arial"/>
              <a:cs typeface="Arial"/>
            </a:endParaRPr>
          </a:p>
          <a:p>
            <a:pPr marL="97790">
              <a:lnSpc>
                <a:spcPts val="1880"/>
              </a:lnSpc>
            </a:pPr>
            <a:r>
              <a:rPr dirty="0" sz="1600" spc="-5" b="1">
                <a:latin typeface="Arial"/>
                <a:cs typeface="Arial"/>
              </a:rPr>
              <a:t>e.g.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Ynd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26766" y="857758"/>
            <a:ext cx="503809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"/>
              <a:t>Protección </a:t>
            </a:r>
            <a:r>
              <a:rPr dirty="0" sz="2650"/>
              <a:t>Diferencial de</a:t>
            </a:r>
            <a:r>
              <a:rPr dirty="0" sz="2650" spc="-60"/>
              <a:t> </a:t>
            </a:r>
            <a:r>
              <a:rPr dirty="0" sz="2650"/>
              <a:t>Barra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1033144" y="1807210"/>
            <a:ext cx="8624570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05889" y="1924050"/>
            <a:ext cx="2857500" cy="8001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50800" rIns="0" bIns="0" rtlCol="0" vert="horz">
            <a:spAutoFit/>
          </a:bodyPr>
          <a:lstStyle/>
          <a:p>
            <a:pPr marL="824865" marR="104775" indent="-711835">
              <a:lnSpc>
                <a:spcPts val="2070"/>
              </a:lnSpc>
              <a:spcBef>
                <a:spcPts val="400"/>
              </a:spcBef>
            </a:pPr>
            <a:r>
              <a:rPr dirty="0" sz="1800" spc="-5" b="1">
                <a:latin typeface="Arial"/>
                <a:cs typeface="Arial"/>
              </a:rPr>
              <a:t>Relés Electromecánicos  y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Estáticos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5749290" y="1924050"/>
            <a:ext cx="28575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wrap="square" lIns="0" tIns="33019" rIns="0" bIns="0" rtlCol="0" vert="horz">
            <a:spAutoFit/>
          </a:bodyPr>
          <a:lstStyle/>
          <a:p>
            <a:pPr marL="458470">
              <a:lnSpc>
                <a:spcPct val="100000"/>
              </a:lnSpc>
              <a:spcBef>
                <a:spcPts val="259"/>
              </a:spcBef>
            </a:pPr>
            <a:r>
              <a:rPr dirty="0" sz="1800" spc="-5" b="1">
                <a:latin typeface="Arial"/>
                <a:cs typeface="Arial"/>
              </a:rPr>
              <a:t>Protección </a:t>
            </a:r>
            <a:r>
              <a:rPr dirty="0" sz="1800" b="1">
                <a:latin typeface="Arial"/>
                <a:cs typeface="Arial"/>
              </a:rPr>
              <a:t>Digital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2498"/>
            <a:ext cx="8198484" cy="75374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135"/>
              </a:lnSpc>
              <a:spcBef>
                <a:spcPts val="100"/>
              </a:spcBef>
            </a:pPr>
            <a:r>
              <a:rPr dirty="0" u="none" sz="2650" spc="-5"/>
              <a:t>Protección </a:t>
            </a:r>
            <a:r>
              <a:rPr dirty="0" u="none" sz="2650"/>
              <a:t>de </a:t>
            </a:r>
            <a:r>
              <a:rPr dirty="0" u="none" sz="2650" spc="-5"/>
              <a:t>Configuraciones </a:t>
            </a:r>
            <a:r>
              <a:rPr dirty="0" u="none" sz="2650"/>
              <a:t>de </a:t>
            </a:r>
            <a:r>
              <a:rPr dirty="0" u="none" sz="2650" spc="-5"/>
              <a:t>Barras</a:t>
            </a:r>
            <a:r>
              <a:rPr dirty="0" u="none" sz="2650" spc="90"/>
              <a:t> </a:t>
            </a:r>
            <a:r>
              <a:rPr dirty="0" u="none" sz="2650" spc="-5"/>
              <a:t>Múltiples</a:t>
            </a:r>
            <a:endParaRPr sz="2650"/>
          </a:p>
          <a:p>
            <a:pPr marL="12700">
              <a:lnSpc>
                <a:spcPts val="2595"/>
              </a:lnSpc>
            </a:pPr>
            <a:r>
              <a:rPr dirty="0" u="none" sz="2200" spc="-5"/>
              <a:t>Ej.: Barra</a:t>
            </a:r>
            <a:r>
              <a:rPr dirty="0" u="none" sz="2200" spc="5"/>
              <a:t> </a:t>
            </a:r>
            <a:r>
              <a:rPr dirty="0" u="none" sz="2200" spc="-5"/>
              <a:t>Doble</a:t>
            </a:r>
            <a:endParaRPr sz="2200"/>
          </a:p>
        </p:txBody>
      </p:sp>
      <p:sp>
        <p:nvSpPr>
          <p:cNvPr id="3" name="object 3"/>
          <p:cNvSpPr/>
          <p:nvPr/>
        </p:nvSpPr>
        <p:spPr>
          <a:xfrm>
            <a:off x="963294" y="1778635"/>
            <a:ext cx="8764270" cy="4762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206490" y="5177790"/>
            <a:ext cx="3429000" cy="13716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52705" rIns="0" bIns="0" rtlCol="0" vert="horz">
            <a:spAutoFit/>
          </a:bodyPr>
          <a:lstStyle/>
          <a:p>
            <a:pPr algn="just" marL="97155" marR="87630">
              <a:lnSpc>
                <a:spcPts val="1839"/>
              </a:lnSpc>
              <a:spcBef>
                <a:spcPts val="415"/>
              </a:spcBef>
            </a:pPr>
            <a:r>
              <a:rPr dirty="0" sz="1600" spc="-5" b="1">
                <a:latin typeface="Arial"/>
                <a:cs typeface="Arial"/>
              </a:rPr>
              <a:t>Protection Digital de Barra una  replica de </a:t>
            </a:r>
            <a:r>
              <a:rPr dirty="0" sz="1600" b="1">
                <a:latin typeface="Arial"/>
                <a:cs typeface="Arial"/>
              </a:rPr>
              <a:t>aislación </a:t>
            </a:r>
            <a:r>
              <a:rPr dirty="0" sz="1600" spc="-5" b="1">
                <a:latin typeface="Arial"/>
                <a:cs typeface="Arial"/>
              </a:rPr>
              <a:t>basada en  </a:t>
            </a:r>
            <a:r>
              <a:rPr dirty="0" sz="1600" b="1">
                <a:latin typeface="Arial"/>
                <a:cs typeface="Arial"/>
              </a:rPr>
              <a:t>Sotware.</a:t>
            </a:r>
            <a:endParaRPr sz="1600">
              <a:latin typeface="Arial"/>
              <a:cs typeface="Arial"/>
            </a:endParaRPr>
          </a:p>
          <a:p>
            <a:pPr algn="just" marL="97155" marR="88900">
              <a:lnSpc>
                <a:spcPts val="1839"/>
              </a:lnSpc>
            </a:pPr>
            <a:r>
              <a:rPr dirty="0" sz="1600" spc="-5" b="1">
                <a:latin typeface="Arial"/>
                <a:cs typeface="Arial"/>
              </a:rPr>
              <a:t>No es más necesario </a:t>
            </a:r>
            <a:r>
              <a:rPr dirty="0" sz="1600" spc="-10" b="1">
                <a:latin typeface="Arial"/>
                <a:cs typeface="Arial"/>
              </a:rPr>
              <a:t>por </a:t>
            </a:r>
            <a:r>
              <a:rPr dirty="0" sz="1600" spc="-5" b="1">
                <a:latin typeface="Arial"/>
                <a:cs typeface="Arial"/>
              </a:rPr>
              <a:t>lo tanto  switching </a:t>
            </a:r>
            <a:r>
              <a:rPr dirty="0" sz="1600" b="1">
                <a:latin typeface="Arial"/>
                <a:cs typeface="Arial"/>
              </a:rPr>
              <a:t>de </a:t>
            </a:r>
            <a:r>
              <a:rPr dirty="0" sz="1600" spc="-5" b="1">
                <a:latin typeface="Arial"/>
                <a:cs typeface="Arial"/>
              </a:rPr>
              <a:t>contactos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!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2498"/>
            <a:ext cx="8795385" cy="1139190"/>
          </a:xfrm>
          <a:prstGeom prst="rect"/>
        </p:spPr>
        <p:txBody>
          <a:bodyPr wrap="square" lIns="0" tIns="39370" rIns="0" bIns="0" rtlCol="0" vert="horz">
            <a:spAutoFit/>
          </a:bodyPr>
          <a:lstStyle/>
          <a:p>
            <a:pPr marL="3919220" marR="5080" indent="-3423285">
              <a:lnSpc>
                <a:spcPts val="3050"/>
              </a:lnSpc>
              <a:spcBef>
                <a:spcPts val="310"/>
              </a:spcBef>
            </a:pPr>
            <a:r>
              <a:rPr dirty="0" sz="2650" spc="-5"/>
              <a:t>Protección </a:t>
            </a:r>
            <a:r>
              <a:rPr dirty="0" sz="2650"/>
              <a:t>Diferencial de Barra de Alta</a:t>
            </a:r>
            <a:r>
              <a:rPr dirty="0" sz="2650" spc="-60"/>
              <a:t> </a:t>
            </a:r>
            <a:r>
              <a:rPr dirty="0" sz="2650"/>
              <a:t>Impedancia: </a:t>
            </a:r>
            <a:r>
              <a:rPr dirty="0" u="none" sz="2650"/>
              <a:t> </a:t>
            </a:r>
            <a:r>
              <a:rPr dirty="0" sz="2650" spc="-5"/>
              <a:t>Principio</a:t>
            </a:r>
            <a:endParaRPr sz="2650"/>
          </a:p>
          <a:p>
            <a:pPr marL="12700">
              <a:lnSpc>
                <a:spcPts val="2455"/>
              </a:lnSpc>
            </a:pPr>
            <a:r>
              <a:rPr dirty="0" u="none" sz="2200" spc="-5" b="0">
                <a:latin typeface="Arial"/>
                <a:cs typeface="Arial"/>
              </a:rPr>
              <a:t>Comportamiento durante fallas</a:t>
            </a:r>
            <a:r>
              <a:rPr dirty="0" u="none" sz="2200" spc="5" b="0">
                <a:latin typeface="Arial"/>
                <a:cs typeface="Arial"/>
              </a:rPr>
              <a:t> </a:t>
            </a:r>
            <a:r>
              <a:rPr dirty="0" u="none" sz="2200" spc="-5" b="0">
                <a:latin typeface="Arial"/>
                <a:cs typeface="Arial"/>
              </a:rPr>
              <a:t>externas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69110" y="2165350"/>
            <a:ext cx="7150734" cy="4180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663189" y="2364740"/>
            <a:ext cx="2628900" cy="3429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048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240"/>
              </a:spcBef>
            </a:pPr>
            <a:r>
              <a:rPr dirty="0" sz="1400" spc="-5">
                <a:latin typeface="Times New Roman"/>
                <a:cs typeface="Times New Roman"/>
              </a:rPr>
              <a:t>with ideal current transformers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6435090" y="2364740"/>
            <a:ext cx="1943100" cy="3429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048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dirty="0" sz="1400" spc="-5">
                <a:latin typeface="Times New Roman"/>
                <a:cs typeface="Times New Roman"/>
              </a:rPr>
              <a:t>with </a:t>
            </a:r>
            <a:r>
              <a:rPr dirty="0" sz="1400">
                <a:latin typeface="Times New Roman"/>
                <a:cs typeface="Times New Roman"/>
              </a:rPr>
              <a:t>CT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saturation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2498"/>
            <a:ext cx="8795385" cy="1139190"/>
          </a:xfrm>
          <a:prstGeom prst="rect"/>
        </p:spPr>
        <p:txBody>
          <a:bodyPr wrap="square" lIns="0" tIns="39370" rIns="0" bIns="0" rtlCol="0" vert="horz">
            <a:spAutoFit/>
          </a:bodyPr>
          <a:lstStyle/>
          <a:p>
            <a:pPr marL="3919220" marR="5080" indent="-3423285">
              <a:lnSpc>
                <a:spcPts val="3050"/>
              </a:lnSpc>
              <a:spcBef>
                <a:spcPts val="310"/>
              </a:spcBef>
            </a:pPr>
            <a:r>
              <a:rPr dirty="0" sz="2650" spc="-5"/>
              <a:t>Protección </a:t>
            </a:r>
            <a:r>
              <a:rPr dirty="0" sz="2650"/>
              <a:t>Diferencial de Barra de Alta</a:t>
            </a:r>
            <a:r>
              <a:rPr dirty="0" sz="2650" spc="-60"/>
              <a:t> </a:t>
            </a:r>
            <a:r>
              <a:rPr dirty="0" sz="2650"/>
              <a:t>Impedancia: </a:t>
            </a:r>
            <a:r>
              <a:rPr dirty="0" u="none" sz="2650"/>
              <a:t> </a:t>
            </a:r>
            <a:r>
              <a:rPr dirty="0" sz="2650" spc="-5"/>
              <a:t>Principio</a:t>
            </a:r>
            <a:endParaRPr sz="2650"/>
          </a:p>
          <a:p>
            <a:pPr marL="12700">
              <a:lnSpc>
                <a:spcPts val="2455"/>
              </a:lnSpc>
            </a:pPr>
            <a:r>
              <a:rPr dirty="0" u="none" sz="2200" spc="-5" b="0">
                <a:latin typeface="Arial"/>
                <a:cs typeface="Arial"/>
              </a:rPr>
              <a:t>Comportamiento durante fallas</a:t>
            </a:r>
            <a:r>
              <a:rPr dirty="0" u="none" sz="2200" spc="5" b="0">
                <a:latin typeface="Arial"/>
                <a:cs typeface="Arial"/>
              </a:rPr>
              <a:t> </a:t>
            </a:r>
            <a:r>
              <a:rPr dirty="0" u="none" sz="2200" b="0">
                <a:latin typeface="Arial"/>
                <a:cs typeface="Arial"/>
              </a:rPr>
              <a:t>internas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06450" y="1814830"/>
            <a:ext cx="9077960" cy="47644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2498"/>
            <a:ext cx="8739505" cy="751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52450">
              <a:lnSpc>
                <a:spcPts val="3130"/>
              </a:lnSpc>
              <a:spcBef>
                <a:spcPts val="100"/>
              </a:spcBef>
            </a:pPr>
            <a:r>
              <a:rPr dirty="0" sz="2650" spc="-5"/>
              <a:t>Protección </a:t>
            </a:r>
            <a:r>
              <a:rPr dirty="0" sz="2650"/>
              <a:t>Diferencial de Barra de Alta</a:t>
            </a:r>
            <a:r>
              <a:rPr dirty="0" sz="2650" spc="-15"/>
              <a:t> </a:t>
            </a:r>
            <a:r>
              <a:rPr dirty="0" sz="2650" spc="-5"/>
              <a:t>Impedancia</a:t>
            </a:r>
            <a:endParaRPr sz="2650"/>
          </a:p>
          <a:p>
            <a:pPr marL="12700">
              <a:lnSpc>
                <a:spcPts val="2590"/>
              </a:lnSpc>
            </a:pPr>
            <a:r>
              <a:rPr dirty="0" u="none" sz="2200" spc="-5" b="0">
                <a:latin typeface="Arial"/>
                <a:cs typeface="Arial"/>
              </a:rPr>
              <a:t>Ejemplo de Cálculo (busbar</a:t>
            </a:r>
            <a:r>
              <a:rPr dirty="0" u="none" sz="2200" spc="30" b="0">
                <a:latin typeface="Arial"/>
                <a:cs typeface="Arial"/>
              </a:rPr>
              <a:t> </a:t>
            </a:r>
            <a:r>
              <a:rPr dirty="0" u="none" sz="2200" spc="-5" b="0">
                <a:latin typeface="Arial"/>
                <a:cs typeface="Arial"/>
              </a:rPr>
              <a:t>protection)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05510" y="1778635"/>
            <a:ext cx="8878570" cy="47732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6428" y="682498"/>
            <a:ext cx="8199755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"/>
              <a:t>Protección </a:t>
            </a:r>
            <a:r>
              <a:rPr dirty="0" sz="2650"/>
              <a:t>Diferencial de Barra de Alta</a:t>
            </a:r>
            <a:r>
              <a:rPr dirty="0" sz="2650" spc="-15"/>
              <a:t> </a:t>
            </a:r>
            <a:r>
              <a:rPr dirty="0" sz="2650" spc="-5"/>
              <a:t>Impedancia</a:t>
            </a:r>
            <a:endParaRPr sz="2650"/>
          </a:p>
        </p:txBody>
      </p:sp>
      <p:sp>
        <p:nvSpPr>
          <p:cNvPr id="3" name="object 3"/>
          <p:cNvSpPr txBox="1"/>
          <p:nvPr/>
        </p:nvSpPr>
        <p:spPr>
          <a:xfrm>
            <a:off x="706627" y="1090930"/>
            <a:ext cx="9279890" cy="5367655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241300" marR="5080" indent="-228600">
              <a:lnSpc>
                <a:spcPts val="2300"/>
              </a:lnSpc>
              <a:spcBef>
                <a:spcPts val="265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2000">
                <a:latin typeface="Arial"/>
                <a:cs typeface="Arial"/>
              </a:rPr>
              <a:t>Puede </a:t>
            </a:r>
            <a:r>
              <a:rPr dirty="0" sz="2000" spc="-5">
                <a:latin typeface="Arial"/>
                <a:cs typeface="Arial"/>
              </a:rPr>
              <a:t>aplicarse solamente </a:t>
            </a:r>
            <a:r>
              <a:rPr dirty="0" sz="2000">
                <a:latin typeface="Arial"/>
                <a:cs typeface="Arial"/>
              </a:rPr>
              <a:t>en </a:t>
            </a:r>
            <a:r>
              <a:rPr dirty="0" sz="2000" spc="-5">
                <a:latin typeface="Arial"/>
                <a:cs typeface="Arial"/>
              </a:rPr>
              <a:t>un cricuito </a:t>
            </a:r>
            <a:r>
              <a:rPr dirty="0" sz="2000">
                <a:latin typeface="Arial"/>
                <a:cs typeface="Arial"/>
              </a:rPr>
              <a:t>galvánicamente </a:t>
            </a:r>
            <a:r>
              <a:rPr dirty="0" sz="2000" spc="-5">
                <a:latin typeface="Arial"/>
                <a:cs typeface="Arial"/>
              </a:rPr>
              <a:t>conectado (no para  protección diferencial </a:t>
            </a:r>
            <a:r>
              <a:rPr dirty="0" sz="2000" spc="-10">
                <a:latin typeface="Arial"/>
                <a:cs typeface="Arial"/>
              </a:rPr>
              <a:t>de </a:t>
            </a:r>
            <a:r>
              <a:rPr dirty="0" sz="2000">
                <a:latin typeface="Arial"/>
                <a:cs typeface="Arial"/>
              </a:rPr>
              <a:t>trafos</a:t>
            </a:r>
            <a:r>
              <a:rPr dirty="0" sz="2000" spc="2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!)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Symbol"/>
              <a:buChar char=""/>
            </a:pPr>
            <a:endParaRPr sz="2100">
              <a:latin typeface="Times New Roman"/>
              <a:cs typeface="Times New Roman"/>
            </a:endParaRPr>
          </a:p>
          <a:p>
            <a:pPr marL="241300" marR="12065" indent="-228600">
              <a:lnSpc>
                <a:spcPts val="2290"/>
              </a:lnSpc>
              <a:spcBef>
                <a:spcPts val="5"/>
              </a:spcBef>
              <a:buFont typeface="Symbol"/>
              <a:buChar char=""/>
              <a:tabLst>
                <a:tab pos="241300" algn="l"/>
                <a:tab pos="744855" algn="l"/>
                <a:tab pos="1192530" algn="l"/>
                <a:tab pos="2077720" algn="l"/>
                <a:tab pos="3229610" algn="l"/>
                <a:tab pos="3691254" algn="l"/>
                <a:tab pos="4422140" algn="l"/>
                <a:tab pos="5163820" algn="l"/>
                <a:tab pos="5894705" algn="l"/>
                <a:tab pos="6341110" algn="l"/>
                <a:tab pos="6944359" algn="l"/>
                <a:tab pos="7448550" algn="l"/>
                <a:tab pos="7966709" algn="l"/>
                <a:tab pos="8414385" algn="l"/>
              </a:tabLst>
            </a:pPr>
            <a:r>
              <a:rPr dirty="0" sz="2000">
                <a:latin typeface="Arial"/>
                <a:cs typeface="Arial"/>
              </a:rPr>
              <a:t>No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>
                <a:latin typeface="Arial"/>
                <a:cs typeface="Arial"/>
              </a:rPr>
              <a:t>se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>
                <a:latin typeface="Arial"/>
                <a:cs typeface="Arial"/>
              </a:rPr>
              <a:t>pu</a:t>
            </a:r>
            <a:r>
              <a:rPr dirty="0" sz="2000" spc="-10">
                <a:latin typeface="Arial"/>
                <a:cs typeface="Arial"/>
              </a:rPr>
              <a:t>ed</a:t>
            </a:r>
            <a:r>
              <a:rPr dirty="0" sz="2000">
                <a:latin typeface="Arial"/>
                <a:cs typeface="Arial"/>
              </a:rPr>
              <a:t>e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>
                <a:latin typeface="Arial"/>
                <a:cs typeface="Arial"/>
              </a:rPr>
              <a:t>con</a:t>
            </a:r>
            <a:r>
              <a:rPr dirty="0" sz="2000" spc="-15">
                <a:latin typeface="Arial"/>
                <a:cs typeface="Arial"/>
              </a:rPr>
              <a:t>e</a:t>
            </a:r>
            <a:r>
              <a:rPr dirty="0" sz="2000">
                <a:latin typeface="Arial"/>
                <a:cs typeface="Arial"/>
              </a:rPr>
              <a:t>ctar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>
                <a:latin typeface="Arial"/>
                <a:cs typeface="Arial"/>
              </a:rPr>
              <a:t>en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>
                <a:latin typeface="Arial"/>
                <a:cs typeface="Arial"/>
              </a:rPr>
              <a:t>s</a:t>
            </a:r>
            <a:r>
              <a:rPr dirty="0" sz="2000" spc="5">
                <a:latin typeface="Arial"/>
                <a:cs typeface="Arial"/>
              </a:rPr>
              <a:t>e</a:t>
            </a:r>
            <a:r>
              <a:rPr dirty="0" sz="2000">
                <a:latin typeface="Arial"/>
                <a:cs typeface="Arial"/>
              </a:rPr>
              <a:t>r</a:t>
            </a:r>
            <a:r>
              <a:rPr dirty="0" sz="2000" spc="-10">
                <a:latin typeface="Arial"/>
                <a:cs typeface="Arial"/>
              </a:rPr>
              <a:t>i</a:t>
            </a:r>
            <a:r>
              <a:rPr dirty="0" sz="2000">
                <a:latin typeface="Arial"/>
                <a:cs typeface="Arial"/>
              </a:rPr>
              <a:t>e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>
                <a:latin typeface="Arial"/>
                <a:cs typeface="Arial"/>
              </a:rPr>
              <a:t>o</a:t>
            </a:r>
            <a:r>
              <a:rPr dirty="0" sz="2000" spc="-20">
                <a:latin typeface="Arial"/>
                <a:cs typeface="Arial"/>
              </a:rPr>
              <a:t>t</a:t>
            </a:r>
            <a:r>
              <a:rPr dirty="0" sz="2000" spc="-10">
                <a:latin typeface="Arial"/>
                <a:cs typeface="Arial"/>
              </a:rPr>
              <a:t>r</a:t>
            </a:r>
            <a:r>
              <a:rPr dirty="0" sz="2000">
                <a:latin typeface="Arial"/>
                <a:cs typeface="Arial"/>
              </a:rPr>
              <a:t>os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>
                <a:latin typeface="Arial"/>
                <a:cs typeface="Arial"/>
              </a:rPr>
              <a:t>re</a:t>
            </a:r>
            <a:r>
              <a:rPr dirty="0" sz="2000">
                <a:latin typeface="Arial"/>
                <a:cs typeface="Arial"/>
              </a:rPr>
              <a:t>l</a:t>
            </a:r>
            <a:r>
              <a:rPr dirty="0" sz="2000" spc="-15">
                <a:latin typeface="Arial"/>
                <a:cs typeface="Arial"/>
              </a:rPr>
              <a:t>é</a:t>
            </a:r>
            <a:r>
              <a:rPr dirty="0" sz="2000">
                <a:latin typeface="Arial"/>
                <a:cs typeface="Arial"/>
              </a:rPr>
              <a:t>s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>
                <a:latin typeface="Arial"/>
                <a:cs typeface="Arial"/>
              </a:rPr>
              <a:t>ya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>
                <a:latin typeface="Arial"/>
                <a:cs typeface="Arial"/>
              </a:rPr>
              <a:t>que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>
                <a:latin typeface="Arial"/>
                <a:cs typeface="Arial"/>
              </a:rPr>
              <a:t>l</a:t>
            </a:r>
            <a:r>
              <a:rPr dirty="0" sz="2000" spc="-15">
                <a:latin typeface="Arial"/>
                <a:cs typeface="Arial"/>
              </a:rPr>
              <a:t>o</a:t>
            </a:r>
            <a:r>
              <a:rPr dirty="0" sz="2000">
                <a:latin typeface="Arial"/>
                <a:cs typeface="Arial"/>
              </a:rPr>
              <a:t>s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0">
                <a:latin typeface="Arial"/>
                <a:cs typeface="Arial"/>
              </a:rPr>
              <a:t>C</a:t>
            </a:r>
            <a:r>
              <a:rPr dirty="0" sz="2000">
                <a:latin typeface="Arial"/>
                <a:cs typeface="Arial"/>
              </a:rPr>
              <a:t>T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>
                <a:latin typeface="Arial"/>
                <a:cs typeface="Arial"/>
              </a:rPr>
              <a:t>se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>
                <a:latin typeface="Arial"/>
                <a:cs typeface="Arial"/>
              </a:rPr>
              <a:t>sa</a:t>
            </a:r>
            <a:r>
              <a:rPr dirty="0" sz="2000" spc="-10">
                <a:latin typeface="Arial"/>
                <a:cs typeface="Arial"/>
              </a:rPr>
              <a:t>t</a:t>
            </a:r>
            <a:r>
              <a:rPr dirty="0" sz="2000">
                <a:latin typeface="Arial"/>
                <a:cs typeface="Arial"/>
              </a:rPr>
              <a:t>ur</a:t>
            </a:r>
            <a:r>
              <a:rPr dirty="0" sz="2000" spc="-20">
                <a:latin typeface="Arial"/>
                <a:cs typeface="Arial"/>
              </a:rPr>
              <a:t>a</a:t>
            </a:r>
            <a:r>
              <a:rPr dirty="0" sz="2000">
                <a:latin typeface="Arial"/>
                <a:cs typeface="Arial"/>
              </a:rPr>
              <a:t>n  </a:t>
            </a:r>
            <a:r>
              <a:rPr dirty="0" sz="2000">
                <a:latin typeface="Arial"/>
                <a:cs typeface="Arial"/>
              </a:rPr>
              <a:t>severamente en caso </a:t>
            </a:r>
            <a:r>
              <a:rPr dirty="0" sz="2000" spc="-10">
                <a:latin typeface="Arial"/>
                <a:cs typeface="Arial"/>
              </a:rPr>
              <a:t>de </a:t>
            </a:r>
            <a:r>
              <a:rPr dirty="0" sz="2000" spc="-5">
                <a:latin typeface="Arial"/>
                <a:cs typeface="Arial"/>
              </a:rPr>
              <a:t>fallas internas.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Symbol"/>
              <a:buChar char=""/>
            </a:pPr>
            <a:endParaRPr sz="1950">
              <a:latin typeface="Times New Roman"/>
              <a:cs typeface="Times New Roman"/>
            </a:endParaRPr>
          </a:p>
          <a:p>
            <a:pPr marL="241300" indent="-228600">
              <a:lnSpc>
                <a:spcPts val="2350"/>
              </a:lnSpc>
              <a:buFont typeface="Symbol"/>
              <a:buChar char=""/>
              <a:tabLst>
                <a:tab pos="241300" algn="l"/>
              </a:tabLst>
            </a:pPr>
            <a:r>
              <a:rPr dirty="0" sz="2000" spc="-5">
                <a:latin typeface="Arial"/>
                <a:cs typeface="Arial"/>
              </a:rPr>
              <a:t>Requerimientos especiales </a:t>
            </a:r>
            <a:r>
              <a:rPr dirty="0" sz="2000">
                <a:latin typeface="Arial"/>
                <a:cs typeface="Arial"/>
              </a:rPr>
              <a:t>de los</a:t>
            </a:r>
            <a:r>
              <a:rPr dirty="0" sz="2000" spc="-5">
                <a:latin typeface="Arial"/>
                <a:cs typeface="Arial"/>
              </a:rPr>
              <a:t> </a:t>
            </a:r>
            <a:r>
              <a:rPr dirty="0" sz="2000" spc="10">
                <a:latin typeface="Arial"/>
                <a:cs typeface="Arial"/>
              </a:rPr>
              <a:t>CT:</a:t>
            </a:r>
            <a:endParaRPr sz="2000">
              <a:latin typeface="Arial"/>
              <a:cs typeface="Arial"/>
            </a:endParaRPr>
          </a:p>
          <a:p>
            <a:pPr algn="just" marL="12700" marR="5080">
              <a:lnSpc>
                <a:spcPct val="95800"/>
              </a:lnSpc>
              <a:spcBef>
                <a:spcPts val="50"/>
              </a:spcBef>
            </a:pPr>
            <a:r>
              <a:rPr dirty="0" sz="2000">
                <a:latin typeface="Arial"/>
                <a:cs typeface="Arial"/>
              </a:rPr>
              <a:t>Deben </a:t>
            </a:r>
            <a:r>
              <a:rPr dirty="0" sz="2000" spc="-5">
                <a:latin typeface="Arial"/>
                <a:cs typeface="Arial"/>
              </a:rPr>
              <a:t>tener </a:t>
            </a:r>
            <a:r>
              <a:rPr dirty="0" sz="2000">
                <a:latin typeface="Arial"/>
                <a:cs typeface="Arial"/>
              </a:rPr>
              <a:t>todos la </a:t>
            </a:r>
            <a:r>
              <a:rPr dirty="0" sz="2000" spc="-5">
                <a:latin typeface="Arial"/>
                <a:cs typeface="Arial"/>
              </a:rPr>
              <a:t>misma relación </a:t>
            </a:r>
            <a:r>
              <a:rPr dirty="0" sz="2000">
                <a:latin typeface="Arial"/>
                <a:cs typeface="Arial"/>
              </a:rPr>
              <a:t>y </a:t>
            </a:r>
            <a:r>
              <a:rPr dirty="0" sz="2000" spc="-5">
                <a:latin typeface="Arial"/>
                <a:cs typeface="Arial"/>
              </a:rPr>
              <a:t>construcción, normalmente </a:t>
            </a:r>
            <a:r>
              <a:rPr dirty="0" sz="2000">
                <a:latin typeface="Arial"/>
                <a:cs typeface="Arial"/>
              </a:rPr>
              <a:t>Clase PX de  </a:t>
            </a:r>
            <a:r>
              <a:rPr dirty="0" sz="2000" spc="-5">
                <a:latin typeface="Arial"/>
                <a:cs typeface="Arial"/>
              </a:rPr>
              <a:t>acuerdo </a:t>
            </a:r>
            <a:r>
              <a:rPr dirty="0" sz="2000">
                <a:latin typeface="Arial"/>
                <a:cs typeface="Arial"/>
              </a:rPr>
              <a:t>a la norma </a:t>
            </a:r>
            <a:r>
              <a:rPr dirty="0" sz="2000" spc="-5">
                <a:latin typeface="Arial"/>
                <a:cs typeface="Arial"/>
              </a:rPr>
              <a:t>IEC </a:t>
            </a:r>
            <a:r>
              <a:rPr dirty="0" sz="2000">
                <a:latin typeface="Arial"/>
                <a:cs typeface="Arial"/>
              </a:rPr>
              <a:t>60044-1 con bajas </a:t>
            </a:r>
            <a:r>
              <a:rPr dirty="0" sz="2000" spc="-5">
                <a:latin typeface="Arial"/>
                <a:cs typeface="Arial"/>
              </a:rPr>
              <a:t>resistencia </a:t>
            </a:r>
            <a:r>
              <a:rPr dirty="0" sz="2000">
                <a:latin typeface="Arial"/>
                <a:cs typeface="Arial"/>
              </a:rPr>
              <a:t>de secundario y </a:t>
            </a:r>
            <a:r>
              <a:rPr dirty="0" sz="2000" spc="-5">
                <a:latin typeface="Arial"/>
                <a:cs typeface="Arial"/>
              </a:rPr>
              <a:t>reactancia  </a:t>
            </a:r>
            <a:r>
              <a:rPr dirty="0" sz="2000">
                <a:latin typeface="Arial"/>
                <a:cs typeface="Arial"/>
              </a:rPr>
              <a:t>de</a:t>
            </a:r>
            <a:r>
              <a:rPr dirty="0" sz="2000" spc="-5">
                <a:latin typeface="Arial"/>
                <a:cs typeface="Arial"/>
              </a:rPr>
              <a:t> dispersión.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50">
              <a:latin typeface="Times New Roman"/>
              <a:cs typeface="Times New Roman"/>
            </a:endParaRPr>
          </a:p>
          <a:p>
            <a:pPr marL="241300" marR="6985" indent="-228600">
              <a:lnSpc>
                <a:spcPts val="2300"/>
              </a:lnSpc>
              <a:spcBef>
                <a:spcPts val="5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2000">
                <a:latin typeface="Arial"/>
                <a:cs typeface="Arial"/>
              </a:rPr>
              <a:t>Puede ser </a:t>
            </a:r>
            <a:r>
              <a:rPr dirty="0" sz="2000" spc="-5">
                <a:latin typeface="Arial"/>
                <a:cs typeface="Arial"/>
              </a:rPr>
              <a:t>necesario un dispositivo limitante </a:t>
            </a:r>
            <a:r>
              <a:rPr dirty="0" sz="2000">
                <a:latin typeface="Arial"/>
                <a:cs typeface="Arial"/>
              </a:rPr>
              <a:t>de la </a:t>
            </a:r>
            <a:r>
              <a:rPr dirty="0" sz="2000" spc="-5">
                <a:latin typeface="Arial"/>
                <a:cs typeface="Arial"/>
              </a:rPr>
              <a:t>tension (varistor) </a:t>
            </a:r>
            <a:r>
              <a:rPr dirty="0" sz="2000">
                <a:latin typeface="Arial"/>
                <a:cs typeface="Arial"/>
              </a:rPr>
              <a:t>debido a </a:t>
            </a:r>
            <a:r>
              <a:rPr dirty="0" sz="2000" spc="-5">
                <a:latin typeface="Arial"/>
                <a:cs typeface="Arial"/>
              </a:rPr>
              <a:t>las  </a:t>
            </a:r>
            <a:r>
              <a:rPr dirty="0" sz="2000">
                <a:latin typeface="Arial"/>
                <a:cs typeface="Arial"/>
              </a:rPr>
              <a:t>altas </a:t>
            </a:r>
            <a:r>
              <a:rPr dirty="0" sz="2000" spc="-5">
                <a:latin typeface="Arial"/>
                <a:cs typeface="Arial"/>
              </a:rPr>
              <a:t>tensiones que </a:t>
            </a:r>
            <a:r>
              <a:rPr dirty="0" sz="2000">
                <a:latin typeface="Arial"/>
                <a:cs typeface="Arial"/>
              </a:rPr>
              <a:t>aparecen </a:t>
            </a:r>
            <a:r>
              <a:rPr dirty="0" sz="2000" spc="-10">
                <a:latin typeface="Arial"/>
                <a:cs typeface="Arial"/>
              </a:rPr>
              <a:t>en </a:t>
            </a:r>
            <a:r>
              <a:rPr dirty="0" sz="2000" spc="-5">
                <a:latin typeface="Arial"/>
                <a:cs typeface="Arial"/>
              </a:rPr>
              <a:t>caso </a:t>
            </a:r>
            <a:r>
              <a:rPr dirty="0" sz="2000">
                <a:latin typeface="Arial"/>
                <a:cs typeface="Arial"/>
              </a:rPr>
              <a:t>de </a:t>
            </a:r>
            <a:r>
              <a:rPr dirty="0" sz="2000" spc="-5">
                <a:latin typeface="Arial"/>
                <a:cs typeface="Arial"/>
              </a:rPr>
              <a:t>fallas</a:t>
            </a:r>
            <a:r>
              <a:rPr dirty="0" sz="2000" spc="2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internas.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Symbol"/>
              <a:buChar char=""/>
            </a:pPr>
            <a:endParaRPr sz="1950">
              <a:latin typeface="Times New Roman"/>
              <a:cs typeface="Times New Roman"/>
            </a:endParaRPr>
          </a:p>
          <a:p>
            <a:pPr marL="241300" indent="-228600">
              <a:lnSpc>
                <a:spcPts val="2350"/>
              </a:lnSpc>
              <a:buFont typeface="Symbol"/>
              <a:buChar char=""/>
              <a:tabLst>
                <a:tab pos="241300" algn="l"/>
              </a:tabLst>
            </a:pPr>
            <a:r>
              <a:rPr dirty="0" sz="2000">
                <a:latin typeface="Arial"/>
                <a:cs typeface="Arial"/>
              </a:rPr>
              <a:t>Casos de </a:t>
            </a:r>
            <a:r>
              <a:rPr dirty="0" sz="2000" spc="-5">
                <a:latin typeface="Arial"/>
                <a:cs typeface="Arial"/>
              </a:rPr>
              <a:t>Aplicación</a:t>
            </a:r>
            <a:r>
              <a:rPr dirty="0" sz="2000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Preferidas:</a:t>
            </a:r>
            <a:endParaRPr sz="2000">
              <a:latin typeface="Arial"/>
              <a:cs typeface="Arial"/>
            </a:endParaRPr>
          </a:p>
          <a:p>
            <a:pPr marL="12700" marR="79375">
              <a:lnSpc>
                <a:spcPts val="2300"/>
              </a:lnSpc>
              <a:spcBef>
                <a:spcPts val="115"/>
              </a:spcBef>
            </a:pPr>
            <a:r>
              <a:rPr dirty="0" sz="2000">
                <a:latin typeface="Arial"/>
                <a:cs typeface="Arial"/>
              </a:rPr>
              <a:t>Protección de </a:t>
            </a:r>
            <a:r>
              <a:rPr dirty="0" sz="2000" spc="-5">
                <a:latin typeface="Arial"/>
                <a:cs typeface="Arial"/>
              </a:rPr>
              <a:t>falla </a:t>
            </a:r>
            <a:r>
              <a:rPr dirty="0" sz="2000">
                <a:latin typeface="Arial"/>
                <a:cs typeface="Arial"/>
              </a:rPr>
              <a:t>a tierra </a:t>
            </a:r>
            <a:r>
              <a:rPr dirty="0" sz="2000" spc="-5">
                <a:latin typeface="Arial"/>
                <a:cs typeface="Arial"/>
              </a:rPr>
              <a:t>restringida (REF) </a:t>
            </a:r>
            <a:r>
              <a:rPr dirty="0" sz="2000">
                <a:latin typeface="Arial"/>
                <a:cs typeface="Arial"/>
              </a:rPr>
              <a:t>(prot </a:t>
            </a:r>
            <a:r>
              <a:rPr dirty="0" sz="2000" spc="-5">
                <a:latin typeface="Arial"/>
                <a:cs typeface="Arial"/>
              </a:rPr>
              <a:t>fallas </a:t>
            </a:r>
            <a:r>
              <a:rPr dirty="0" sz="2000">
                <a:latin typeface="Arial"/>
                <a:cs typeface="Arial"/>
              </a:rPr>
              <a:t>a </a:t>
            </a:r>
            <a:r>
              <a:rPr dirty="0" sz="2000" spc="-5">
                <a:latin typeface="Arial"/>
                <a:cs typeface="Arial"/>
              </a:rPr>
              <a:t>tierra </a:t>
            </a:r>
            <a:r>
              <a:rPr dirty="0" sz="2000">
                <a:latin typeface="Arial"/>
                <a:cs typeface="Arial"/>
              </a:rPr>
              <a:t>de </a:t>
            </a:r>
            <a:r>
              <a:rPr dirty="0" sz="2000" spc="-5">
                <a:latin typeface="Arial"/>
                <a:cs typeface="Arial"/>
              </a:rPr>
              <a:t>arrollamientos)  </a:t>
            </a:r>
            <a:r>
              <a:rPr dirty="0" sz="2000">
                <a:latin typeface="Arial"/>
                <a:cs typeface="Arial"/>
              </a:rPr>
              <a:t>Protección </a:t>
            </a:r>
            <a:r>
              <a:rPr dirty="0" sz="2000" spc="-5">
                <a:latin typeface="Arial"/>
                <a:cs typeface="Arial"/>
              </a:rPr>
              <a:t>Diferencial </a:t>
            </a:r>
            <a:r>
              <a:rPr dirty="0" sz="2000">
                <a:latin typeface="Arial"/>
                <a:cs typeface="Arial"/>
              </a:rPr>
              <a:t>de </a:t>
            </a:r>
            <a:r>
              <a:rPr dirty="0" sz="2000" spc="-5">
                <a:latin typeface="Arial"/>
                <a:cs typeface="Arial"/>
              </a:rPr>
              <a:t>Barras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simples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250"/>
              </a:lnSpc>
            </a:pPr>
            <a:r>
              <a:rPr dirty="0" sz="2000">
                <a:latin typeface="Arial"/>
                <a:cs typeface="Arial"/>
              </a:rPr>
              <a:t>Protección </a:t>
            </a:r>
            <a:r>
              <a:rPr dirty="0" sz="2000" spc="-5">
                <a:latin typeface="Arial"/>
                <a:cs typeface="Arial"/>
              </a:rPr>
              <a:t>Diferencial </a:t>
            </a:r>
            <a:r>
              <a:rPr dirty="0" sz="2000">
                <a:latin typeface="Arial"/>
                <a:cs typeface="Arial"/>
              </a:rPr>
              <a:t>de Motores y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Generadores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11882" y="857758"/>
            <a:ext cx="5467985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"/>
              <a:t>Protección </a:t>
            </a:r>
            <a:r>
              <a:rPr dirty="0" sz="2650"/>
              <a:t>de </a:t>
            </a:r>
            <a:r>
              <a:rPr dirty="0" sz="2650" spc="-5"/>
              <a:t>Respaldo </a:t>
            </a:r>
            <a:r>
              <a:rPr dirty="0" sz="2650"/>
              <a:t>o</a:t>
            </a:r>
            <a:r>
              <a:rPr dirty="0" sz="2650" spc="-15"/>
              <a:t> </a:t>
            </a:r>
            <a:r>
              <a:rPr dirty="0" sz="2650"/>
              <a:t>Backup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1104900" y="1631950"/>
            <a:ext cx="8481060" cy="49168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634489" y="1977390"/>
            <a:ext cx="2057400" cy="4572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794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220"/>
              </a:spcBef>
            </a:pPr>
            <a:r>
              <a:rPr dirty="0" sz="1800" spc="-5" b="1">
                <a:latin typeface="Arial"/>
                <a:cs typeface="Arial"/>
              </a:rPr>
              <a:t>Remote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backup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1634489" y="3920490"/>
            <a:ext cx="2057400" cy="3429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9209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229"/>
              </a:spcBef>
            </a:pPr>
            <a:r>
              <a:rPr dirty="0" sz="1800" spc="-5" b="1">
                <a:latin typeface="Arial"/>
                <a:cs typeface="Arial"/>
              </a:rPr>
              <a:t>Local backup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32600" y="3348990"/>
            <a:ext cx="2231390" cy="457200"/>
          </a:xfrm>
          <a:prstGeom prst="rect">
            <a:avLst/>
          </a:prstGeom>
          <a:solidFill>
            <a:srgbClr val="FF6600"/>
          </a:solidFill>
        </p:spPr>
        <p:txBody>
          <a:bodyPr wrap="square" lIns="0" tIns="28575" rIns="0" bIns="0" rtlCol="0" vert="horz">
            <a:spAutoFit/>
          </a:bodyPr>
          <a:lstStyle/>
          <a:p>
            <a:pPr marL="169545">
              <a:lnSpc>
                <a:spcPct val="100000"/>
              </a:lnSpc>
              <a:spcBef>
                <a:spcPts val="225"/>
              </a:spcBef>
            </a:pPr>
            <a:r>
              <a:rPr dirty="0" sz="1800" b="1">
                <a:latin typeface="Arial"/>
                <a:cs typeface="Arial"/>
              </a:rPr>
              <a:t>Zonas de</a:t>
            </a:r>
            <a:r>
              <a:rPr dirty="0" sz="1800" spc="-4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Backup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37500" y="5177790"/>
            <a:ext cx="1355090" cy="914400"/>
          </a:xfrm>
          <a:prstGeom prst="rect">
            <a:avLst/>
          </a:prstGeom>
          <a:solidFill>
            <a:srgbClr val="FFFF99"/>
          </a:solidFill>
        </p:spPr>
        <p:txBody>
          <a:bodyPr wrap="square" lIns="0" tIns="48260" rIns="0" bIns="0" rtlCol="0" vert="horz">
            <a:spAutoFit/>
          </a:bodyPr>
          <a:lstStyle/>
          <a:p>
            <a:pPr algn="just" marL="108585" marR="99695" indent="43815">
              <a:lnSpc>
                <a:spcPts val="1839"/>
              </a:lnSpc>
              <a:spcBef>
                <a:spcPts val="380"/>
              </a:spcBef>
            </a:pPr>
            <a:r>
              <a:rPr dirty="0" sz="1600" spc="-5" b="1">
                <a:latin typeface="Arial"/>
                <a:cs typeface="Arial"/>
              </a:rPr>
              <a:t>Protección  </a:t>
            </a:r>
            <a:r>
              <a:rPr dirty="0" sz="1600" spc="-10" b="1">
                <a:latin typeface="Arial"/>
                <a:cs typeface="Arial"/>
              </a:rPr>
              <a:t>por </a:t>
            </a:r>
            <a:r>
              <a:rPr dirty="0" sz="1600" b="1">
                <a:latin typeface="Arial"/>
                <a:cs typeface="Arial"/>
              </a:rPr>
              <a:t>Falla</a:t>
            </a:r>
            <a:r>
              <a:rPr dirty="0" sz="1600" spc="-8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de  Interruptor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34990" y="5634990"/>
            <a:ext cx="1828800" cy="685800"/>
          </a:xfrm>
          <a:prstGeom prst="rect">
            <a:avLst/>
          </a:prstGeom>
          <a:solidFill>
            <a:srgbClr val="99CC00"/>
          </a:solidFill>
          <a:ln w="19050">
            <a:solidFill>
              <a:srgbClr val="FF00FF"/>
            </a:solidFill>
          </a:ln>
        </p:spPr>
        <p:txBody>
          <a:bodyPr wrap="square" lIns="0" tIns="57150" rIns="0" bIns="0" rtlCol="0" vert="horz">
            <a:spAutoFit/>
          </a:bodyPr>
          <a:lstStyle/>
          <a:p>
            <a:pPr marL="254635" marR="246379" indent="137160">
              <a:lnSpc>
                <a:spcPts val="1839"/>
              </a:lnSpc>
              <a:spcBef>
                <a:spcPts val="450"/>
              </a:spcBef>
            </a:pPr>
            <a:r>
              <a:rPr dirty="0" sz="1600" spc="-5" b="1">
                <a:latin typeface="Arial"/>
                <a:cs typeface="Arial"/>
              </a:rPr>
              <a:t>Protección  Backup</a:t>
            </a:r>
            <a:r>
              <a:rPr dirty="0" sz="1600" spc="-6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Local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80130" y="682498"/>
            <a:ext cx="453136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"/>
              <a:t>Protección </a:t>
            </a:r>
            <a:r>
              <a:rPr dirty="0" sz="2650"/>
              <a:t>de Backup</a:t>
            </a:r>
            <a:r>
              <a:rPr dirty="0" sz="2650" spc="-50"/>
              <a:t> </a:t>
            </a:r>
            <a:r>
              <a:rPr dirty="0" sz="2650" spc="-5"/>
              <a:t>Local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847089" y="1456690"/>
            <a:ext cx="8994775" cy="515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606290" y="1634490"/>
            <a:ext cx="4499610" cy="57531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51435" rIns="0" bIns="0" rtlCol="0" vert="horz">
            <a:spAutoFit/>
          </a:bodyPr>
          <a:lstStyle/>
          <a:p>
            <a:pPr marL="97155" marR="318770">
              <a:lnSpc>
                <a:spcPts val="1839"/>
              </a:lnSpc>
              <a:spcBef>
                <a:spcPts val="405"/>
              </a:spcBef>
            </a:pPr>
            <a:r>
              <a:rPr dirty="0" sz="1600" spc="-5" b="1">
                <a:latin typeface="Arial"/>
                <a:cs typeface="Arial"/>
              </a:rPr>
              <a:t>Si el Interruptor falla, el CB alimentante </a:t>
            </a:r>
            <a:r>
              <a:rPr dirty="0" sz="1600" b="1">
                <a:latin typeface="Arial"/>
                <a:cs typeface="Arial"/>
              </a:rPr>
              <a:t>es  </a:t>
            </a:r>
            <a:r>
              <a:rPr dirty="0" sz="1600" spc="-5" b="1">
                <a:latin typeface="Arial"/>
                <a:cs typeface="Arial"/>
              </a:rPr>
              <a:t>disparado luego </a:t>
            </a:r>
            <a:r>
              <a:rPr dirty="0" sz="1600" spc="-10" b="1">
                <a:latin typeface="Arial"/>
                <a:cs typeface="Arial"/>
              </a:rPr>
              <a:t>del </a:t>
            </a:r>
            <a:r>
              <a:rPr dirty="0" sz="1600" spc="-5" b="1">
                <a:latin typeface="Arial"/>
                <a:cs typeface="Arial"/>
              </a:rPr>
              <a:t>tiempo</a:t>
            </a:r>
            <a:r>
              <a:rPr dirty="0" sz="1600" spc="3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tBFP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8186" y="682498"/>
            <a:ext cx="3635375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Sistema de</a:t>
            </a:r>
            <a:r>
              <a:rPr dirty="0" sz="2650" spc="-65"/>
              <a:t> </a:t>
            </a:r>
            <a:r>
              <a:rPr dirty="0" sz="2650" spc="-5"/>
              <a:t>Protección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727075" y="1456690"/>
            <a:ext cx="9235440" cy="50920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634489" y="5634990"/>
            <a:ext cx="7200900" cy="65151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8260" rIns="0" bIns="0" rtlCol="0" vert="horz">
            <a:spAutoFit/>
          </a:bodyPr>
          <a:lstStyle/>
          <a:p>
            <a:pPr marL="3001645" marR="334010" indent="-2661285">
              <a:lnSpc>
                <a:spcPts val="2060"/>
              </a:lnSpc>
              <a:spcBef>
                <a:spcPts val="380"/>
              </a:spcBef>
            </a:pPr>
            <a:r>
              <a:rPr dirty="0" sz="1800" spc="-5" b="1">
                <a:solidFill>
                  <a:srgbClr val="FC0028"/>
                </a:solidFill>
                <a:latin typeface="Arial"/>
                <a:cs typeface="Arial"/>
              </a:rPr>
              <a:t>Cada sistema es </a:t>
            </a:r>
            <a:r>
              <a:rPr dirty="0" sz="1800" b="1">
                <a:solidFill>
                  <a:srgbClr val="FC0028"/>
                </a:solidFill>
                <a:latin typeface="Arial"/>
                <a:cs typeface="Arial"/>
              </a:rPr>
              <a:t>solamente </a:t>
            </a:r>
            <a:r>
              <a:rPr dirty="0" sz="1800" spc="-5" b="1">
                <a:solidFill>
                  <a:srgbClr val="FC0028"/>
                </a:solidFill>
                <a:latin typeface="Arial"/>
                <a:cs typeface="Arial"/>
              </a:rPr>
              <a:t>tan fuerte como su </a:t>
            </a:r>
            <a:r>
              <a:rPr dirty="0" sz="1800" b="1">
                <a:solidFill>
                  <a:srgbClr val="FC0028"/>
                </a:solidFill>
                <a:latin typeface="Arial"/>
                <a:cs typeface="Arial"/>
              </a:rPr>
              <a:t>componente  </a:t>
            </a:r>
            <a:r>
              <a:rPr dirty="0" sz="1800" spc="-5" b="1">
                <a:solidFill>
                  <a:srgbClr val="FC0028"/>
                </a:solidFill>
                <a:latin typeface="Arial"/>
                <a:cs typeface="Arial"/>
              </a:rPr>
              <a:t>más </a:t>
            </a:r>
            <a:r>
              <a:rPr dirty="0" sz="1800" b="1">
                <a:solidFill>
                  <a:srgbClr val="FC0028"/>
                </a:solidFill>
                <a:latin typeface="Arial"/>
                <a:cs typeface="Arial"/>
              </a:rPr>
              <a:t>débil</a:t>
            </a:r>
            <a:r>
              <a:rPr dirty="0" sz="1800" spc="20" b="1">
                <a:solidFill>
                  <a:srgbClr val="FC0028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C0028"/>
                </a:solidFill>
                <a:latin typeface="Arial"/>
                <a:cs typeface="Arial"/>
              </a:rPr>
              <a:t>!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78482" y="857758"/>
            <a:ext cx="653542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Transformadores de Corriente y</a:t>
            </a:r>
            <a:r>
              <a:rPr dirty="0" sz="2650" spc="-70"/>
              <a:t> </a:t>
            </a:r>
            <a:r>
              <a:rPr dirty="0" sz="2650" spc="-5"/>
              <a:t>Tensión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952500" y="1807210"/>
            <a:ext cx="8785860" cy="48647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92325" y="682498"/>
            <a:ext cx="7507605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Transformadores de Corriente para</a:t>
            </a:r>
            <a:r>
              <a:rPr dirty="0" sz="2650" spc="-60"/>
              <a:t> </a:t>
            </a:r>
            <a:r>
              <a:rPr dirty="0" sz="2650" spc="-5"/>
              <a:t>Protección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987425" y="1456690"/>
            <a:ext cx="8716010" cy="50920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84122" y="1653286"/>
            <a:ext cx="4533265" cy="5022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880"/>
              </a:lnSpc>
              <a:spcBef>
                <a:spcPts val="95"/>
              </a:spcBef>
            </a:pPr>
            <a:r>
              <a:rPr dirty="0" sz="1600" spc="-5" b="1">
                <a:solidFill>
                  <a:srgbClr val="FC0028"/>
                </a:solidFill>
                <a:latin typeface="Arial"/>
                <a:cs typeface="Arial"/>
              </a:rPr>
              <a:t>Transformadores de</a:t>
            </a:r>
            <a:r>
              <a:rPr dirty="0" sz="1600" spc="-10" b="1">
                <a:solidFill>
                  <a:srgbClr val="FC0028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C0028"/>
                </a:solidFill>
                <a:latin typeface="Arial"/>
                <a:cs typeface="Arial"/>
              </a:rPr>
              <a:t>Corriente</a:t>
            </a:r>
            <a:endParaRPr sz="1600">
              <a:latin typeface="Arial"/>
              <a:cs typeface="Arial"/>
            </a:endParaRPr>
          </a:p>
          <a:p>
            <a:pPr marL="140335" indent="-127635">
              <a:lnSpc>
                <a:spcPts val="1880"/>
              </a:lnSpc>
              <a:buChar char="•"/>
              <a:tabLst>
                <a:tab pos="140970" algn="l"/>
              </a:tabLst>
            </a:pPr>
            <a:r>
              <a:rPr dirty="0" sz="1600" spc="-5" b="1">
                <a:latin typeface="Arial"/>
                <a:cs typeface="Arial"/>
              </a:rPr>
              <a:t>transforman de primario a 1 o 5 A</a:t>
            </a:r>
            <a:r>
              <a:rPr dirty="0" sz="1600" spc="5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secundario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84122" y="2353182"/>
            <a:ext cx="28943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40335" indent="-127635">
              <a:lnSpc>
                <a:spcPct val="100000"/>
              </a:lnSpc>
              <a:spcBef>
                <a:spcPts val="95"/>
              </a:spcBef>
              <a:buChar char="•"/>
              <a:tabLst>
                <a:tab pos="140970" algn="l"/>
              </a:tabLst>
            </a:pPr>
            <a:r>
              <a:rPr dirty="0" sz="1600" spc="-5" b="1">
                <a:latin typeface="Arial"/>
                <a:cs typeface="Arial"/>
              </a:rPr>
              <a:t>Definen la ubicación del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relé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84122" y="2821050"/>
            <a:ext cx="40709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40335" indent="-127635">
              <a:lnSpc>
                <a:spcPct val="100000"/>
              </a:lnSpc>
              <a:spcBef>
                <a:spcPts val="95"/>
              </a:spcBef>
              <a:buChar char="•"/>
              <a:tabLst>
                <a:tab pos="140970" algn="l"/>
              </a:tabLst>
            </a:pPr>
            <a:r>
              <a:rPr dirty="0" sz="1600" spc="-5" b="1">
                <a:latin typeface="Arial"/>
                <a:cs typeface="Arial"/>
              </a:rPr>
              <a:t>Definen el límite </a:t>
            </a:r>
            <a:r>
              <a:rPr dirty="0" sz="1600" spc="-10" b="1">
                <a:latin typeface="Arial"/>
                <a:cs typeface="Arial"/>
              </a:rPr>
              <a:t>del </a:t>
            </a:r>
            <a:r>
              <a:rPr dirty="0" sz="1600" b="1">
                <a:latin typeface="Arial"/>
                <a:cs typeface="Arial"/>
              </a:rPr>
              <a:t>rango </a:t>
            </a:r>
            <a:r>
              <a:rPr dirty="0" sz="1600" spc="-10" b="1">
                <a:latin typeface="Arial"/>
                <a:cs typeface="Arial"/>
              </a:rPr>
              <a:t>de</a:t>
            </a:r>
            <a:r>
              <a:rPr dirty="0" sz="1600" spc="3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protección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71538" y="1961133"/>
            <a:ext cx="2112645" cy="73723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>
              <a:lnSpc>
                <a:spcPct val="96000"/>
              </a:lnSpc>
              <a:spcBef>
                <a:spcPts val="170"/>
              </a:spcBef>
            </a:pPr>
            <a:r>
              <a:rPr dirty="0" sz="1600" spc="-10" b="1">
                <a:latin typeface="Arial"/>
                <a:cs typeface="Arial"/>
              </a:rPr>
              <a:t>Los </a:t>
            </a:r>
            <a:r>
              <a:rPr dirty="0" sz="1600" spc="-5" b="1">
                <a:latin typeface="Arial"/>
                <a:cs typeface="Arial"/>
              </a:rPr>
              <a:t>relés pueden  conectarse </a:t>
            </a:r>
            <a:r>
              <a:rPr dirty="0" sz="1600" b="1">
                <a:latin typeface="Arial"/>
                <a:cs typeface="Arial"/>
              </a:rPr>
              <a:t>en </a:t>
            </a:r>
            <a:r>
              <a:rPr dirty="0" sz="1600" spc="-5" b="1">
                <a:latin typeface="Arial"/>
                <a:cs typeface="Arial"/>
              </a:rPr>
              <a:t>serie a  los núcleos de los</a:t>
            </a:r>
            <a:r>
              <a:rPr dirty="0" sz="1600" spc="-4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CT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949190" y="5177790"/>
            <a:ext cx="4686300" cy="1028700"/>
          </a:xfrm>
          <a:custGeom>
            <a:avLst/>
            <a:gdLst/>
            <a:ahLst/>
            <a:cxnLst/>
            <a:rect l="l" t="t" r="r" b="b"/>
            <a:pathLst>
              <a:path w="4686300" h="1028700">
                <a:moveTo>
                  <a:pt x="0" y="1028700"/>
                </a:moveTo>
                <a:lnTo>
                  <a:pt x="4686300" y="1028700"/>
                </a:lnTo>
                <a:lnTo>
                  <a:pt x="4686300" y="0"/>
                </a:lnTo>
                <a:lnTo>
                  <a:pt x="0" y="0"/>
                </a:lnTo>
                <a:lnTo>
                  <a:pt x="0" y="102870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949190" y="5177790"/>
            <a:ext cx="4686300" cy="1028700"/>
          </a:xfrm>
          <a:custGeom>
            <a:avLst/>
            <a:gdLst/>
            <a:ahLst/>
            <a:cxnLst/>
            <a:rect l="l" t="t" r="r" b="b"/>
            <a:pathLst>
              <a:path w="4686300" h="1028700">
                <a:moveTo>
                  <a:pt x="0" y="1028700"/>
                </a:moveTo>
                <a:lnTo>
                  <a:pt x="4686300" y="1028700"/>
                </a:lnTo>
                <a:lnTo>
                  <a:pt x="4686300" y="0"/>
                </a:lnTo>
                <a:lnTo>
                  <a:pt x="0" y="0"/>
                </a:lnTo>
                <a:lnTo>
                  <a:pt x="0" y="10287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046853" y="5202173"/>
            <a:ext cx="4509770" cy="73533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just" marR="5080">
              <a:lnSpc>
                <a:spcPts val="1839"/>
              </a:lnSpc>
              <a:spcBef>
                <a:spcPts val="225"/>
              </a:spcBef>
            </a:pPr>
            <a:r>
              <a:rPr dirty="0" sz="1600" spc="-5" b="1">
                <a:latin typeface="Arial"/>
                <a:cs typeface="Arial"/>
              </a:rPr>
              <a:t>A nivel transmission, </a:t>
            </a:r>
            <a:r>
              <a:rPr dirty="0" sz="1600" b="1">
                <a:latin typeface="Arial"/>
                <a:cs typeface="Arial"/>
              </a:rPr>
              <a:t>cada </a:t>
            </a:r>
            <a:r>
              <a:rPr dirty="0" sz="1600" spc="-5" b="1">
                <a:latin typeface="Arial"/>
                <a:cs typeface="Arial"/>
              </a:rPr>
              <a:t>protección  principal está conectada a </a:t>
            </a:r>
            <a:r>
              <a:rPr dirty="0" sz="1600" b="1">
                <a:latin typeface="Arial"/>
                <a:cs typeface="Arial"/>
              </a:rPr>
              <a:t>un </a:t>
            </a:r>
            <a:r>
              <a:rPr dirty="0" sz="1600" spc="-5" b="1">
                <a:latin typeface="Arial"/>
                <a:cs typeface="Arial"/>
              </a:rPr>
              <a:t>núcleo de </a:t>
            </a:r>
            <a:r>
              <a:rPr dirty="0" sz="1600" spc="5" b="1">
                <a:latin typeface="Arial"/>
                <a:cs typeface="Arial"/>
              </a:rPr>
              <a:t>CT  </a:t>
            </a:r>
            <a:r>
              <a:rPr dirty="0" sz="1600" spc="-5" b="1">
                <a:latin typeface="Arial"/>
                <a:cs typeface="Arial"/>
              </a:rPr>
              <a:t>separado (redundancia), ej. 87BB y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21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2498"/>
            <a:ext cx="6934200" cy="751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357120">
              <a:lnSpc>
                <a:spcPts val="3130"/>
              </a:lnSpc>
              <a:spcBef>
                <a:spcPts val="100"/>
              </a:spcBef>
            </a:pPr>
            <a:r>
              <a:rPr dirty="0" sz="2650"/>
              <a:t>Transformador de</a:t>
            </a:r>
            <a:r>
              <a:rPr dirty="0" sz="2650" spc="-50"/>
              <a:t> </a:t>
            </a:r>
            <a:r>
              <a:rPr dirty="0" sz="2650" spc="-5"/>
              <a:t>Corriente</a:t>
            </a:r>
            <a:r>
              <a:rPr dirty="0" u="none" sz="2650" spc="-5" b="0">
                <a:latin typeface="Arial"/>
                <a:cs typeface="Arial"/>
              </a:rPr>
              <a:t>:</a:t>
            </a:r>
            <a:endParaRPr sz="2650">
              <a:latin typeface="Arial"/>
              <a:cs typeface="Arial"/>
            </a:endParaRPr>
          </a:p>
          <a:p>
            <a:pPr marL="12700">
              <a:lnSpc>
                <a:spcPts val="2590"/>
              </a:lnSpc>
            </a:pPr>
            <a:r>
              <a:rPr dirty="0" u="none" sz="2200" spc="-5" b="0">
                <a:latin typeface="Arial"/>
                <a:cs typeface="Arial"/>
              </a:rPr>
              <a:t>Principio, relación de transformación,</a:t>
            </a:r>
            <a:r>
              <a:rPr dirty="0" u="none" sz="2200" spc="30" b="0">
                <a:latin typeface="Arial"/>
                <a:cs typeface="Arial"/>
              </a:rPr>
              <a:t> </a:t>
            </a:r>
            <a:r>
              <a:rPr dirty="0" u="none" sz="2200" spc="-5" b="0">
                <a:latin typeface="Arial"/>
                <a:cs typeface="Arial"/>
              </a:rPr>
              <a:t>polaridad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69975" y="1778635"/>
            <a:ext cx="8549640" cy="477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48685" y="682498"/>
            <a:ext cx="4794885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Diseño de CT para</a:t>
            </a:r>
            <a:r>
              <a:rPr dirty="0" sz="2650" spc="-65"/>
              <a:t> </a:t>
            </a:r>
            <a:r>
              <a:rPr dirty="0" sz="2650" spc="-5"/>
              <a:t>protección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930910" y="1456690"/>
            <a:ext cx="8827135" cy="50933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4433" y="682498"/>
            <a:ext cx="730377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Transformadores de Tensión para</a:t>
            </a:r>
            <a:r>
              <a:rPr dirty="0" sz="2650" spc="-95"/>
              <a:t> </a:t>
            </a:r>
            <a:r>
              <a:rPr dirty="0" sz="2650"/>
              <a:t>Protección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969010" y="1456690"/>
            <a:ext cx="8752840" cy="52063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857758"/>
            <a:ext cx="5708650" cy="751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582035">
              <a:lnSpc>
                <a:spcPts val="3130"/>
              </a:lnSpc>
              <a:spcBef>
                <a:spcPts val="100"/>
              </a:spcBef>
            </a:pPr>
            <a:r>
              <a:rPr dirty="0" sz="2650" spc="-5"/>
              <a:t>Auto-recierre</a:t>
            </a:r>
            <a:endParaRPr sz="2650"/>
          </a:p>
          <a:p>
            <a:pPr marL="12700">
              <a:lnSpc>
                <a:spcPts val="2590"/>
              </a:lnSpc>
            </a:pPr>
            <a:r>
              <a:rPr dirty="0" u="none" sz="2200" spc="-5" b="0">
                <a:latin typeface="Arial"/>
                <a:cs typeface="Arial"/>
              </a:rPr>
              <a:t>Despeje rápido de Fallas</a:t>
            </a:r>
            <a:r>
              <a:rPr dirty="0" u="none" sz="2200" spc="10" b="0">
                <a:latin typeface="Arial"/>
                <a:cs typeface="Arial"/>
              </a:rPr>
              <a:t> </a:t>
            </a:r>
            <a:r>
              <a:rPr dirty="0" u="none" sz="2200" spc="-5" b="0">
                <a:latin typeface="Arial"/>
                <a:cs typeface="Arial"/>
              </a:rPr>
              <a:t>Transitorias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42644" y="1953895"/>
            <a:ext cx="9003665" cy="47758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9372" y="682498"/>
            <a:ext cx="8331834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Historia de </a:t>
            </a:r>
            <a:r>
              <a:rPr dirty="0" sz="2650" spc="-5"/>
              <a:t>las Tecnologías aplicadas </a:t>
            </a:r>
            <a:r>
              <a:rPr dirty="0" sz="2650"/>
              <a:t>en</a:t>
            </a:r>
            <a:r>
              <a:rPr dirty="0" sz="2650" spc="10"/>
              <a:t> </a:t>
            </a:r>
            <a:r>
              <a:rPr dirty="0" sz="2650"/>
              <a:t>Protección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900430" y="1456690"/>
            <a:ext cx="8890000" cy="47491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4433" y="682498"/>
            <a:ext cx="730377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"/>
              <a:t>Desarrollo </a:t>
            </a:r>
            <a:r>
              <a:rPr dirty="0" sz="2650"/>
              <a:t>Histórico del Disenio de</a:t>
            </a:r>
            <a:r>
              <a:rPr dirty="0" sz="2650" spc="-50"/>
              <a:t> </a:t>
            </a:r>
            <a:r>
              <a:rPr dirty="0" sz="2650"/>
              <a:t>Relés(HV)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1097280" y="1456690"/>
            <a:ext cx="8495030" cy="52076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48457" y="857758"/>
            <a:ext cx="539369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"/>
              <a:t>Tecnología </a:t>
            </a:r>
            <a:r>
              <a:rPr dirty="0" sz="2650"/>
              <a:t>de </a:t>
            </a:r>
            <a:r>
              <a:rPr dirty="0" sz="2650" spc="-5"/>
              <a:t>Protección </a:t>
            </a:r>
            <a:r>
              <a:rPr dirty="0" sz="2650"/>
              <a:t>Legada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1123314" y="1807210"/>
            <a:ext cx="8442960" cy="47504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32886" y="857758"/>
            <a:ext cx="462661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Estructura </a:t>
            </a:r>
            <a:r>
              <a:rPr dirty="0" sz="2650" spc="-5"/>
              <a:t>de </a:t>
            </a:r>
            <a:r>
              <a:rPr dirty="0" sz="2650"/>
              <a:t>un Relé</a:t>
            </a:r>
            <a:r>
              <a:rPr dirty="0" sz="2650" spc="-60"/>
              <a:t> </a:t>
            </a:r>
            <a:r>
              <a:rPr dirty="0" sz="2650" spc="-5"/>
              <a:t>Digital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908050" y="1631950"/>
            <a:ext cx="8874760" cy="502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9966" y="682498"/>
            <a:ext cx="717042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"/>
              <a:t>Captura </a:t>
            </a:r>
            <a:r>
              <a:rPr dirty="0" sz="2650"/>
              <a:t>de </a:t>
            </a:r>
            <a:r>
              <a:rPr dirty="0" sz="2650" spc="-5"/>
              <a:t>los </a:t>
            </a:r>
            <a:r>
              <a:rPr dirty="0" sz="2650"/>
              <a:t>Datos de </a:t>
            </a:r>
            <a:r>
              <a:rPr dirty="0" sz="2650" spc="-5"/>
              <a:t>Medición</a:t>
            </a:r>
            <a:r>
              <a:rPr dirty="0" sz="2650" spc="-15"/>
              <a:t> </a:t>
            </a:r>
            <a:r>
              <a:rPr dirty="0" sz="2650"/>
              <a:t>(principio)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1103630" y="1456690"/>
            <a:ext cx="8482330" cy="49809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46475" y="682498"/>
            <a:ext cx="3598545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Teorema del</a:t>
            </a:r>
            <a:r>
              <a:rPr dirty="0" sz="2650" spc="-95"/>
              <a:t> </a:t>
            </a:r>
            <a:r>
              <a:rPr dirty="0" sz="2650"/>
              <a:t>Muestreo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1009014" y="1456690"/>
            <a:ext cx="8672830" cy="52063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20214" y="857758"/>
            <a:ext cx="6252845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659755" algn="l"/>
              </a:tabLst>
            </a:pPr>
            <a:r>
              <a:rPr dirty="0" sz="2650"/>
              <a:t>Rang</a:t>
            </a:r>
            <a:r>
              <a:rPr dirty="0" sz="2650"/>
              <a:t>o</a:t>
            </a:r>
            <a:r>
              <a:rPr dirty="0" sz="2650"/>
              <a:t> </a:t>
            </a:r>
            <a:r>
              <a:rPr dirty="0" sz="2650"/>
              <a:t>D</a:t>
            </a:r>
            <a:r>
              <a:rPr dirty="0" sz="2650" spc="-15"/>
              <a:t>i</a:t>
            </a:r>
            <a:r>
              <a:rPr dirty="0" sz="2650"/>
              <a:t>námic</a:t>
            </a:r>
            <a:r>
              <a:rPr dirty="0" sz="2650"/>
              <a:t>o</a:t>
            </a:r>
            <a:r>
              <a:rPr dirty="0" sz="2650"/>
              <a:t> </a:t>
            </a:r>
            <a:r>
              <a:rPr dirty="0" sz="2650" spc="-15"/>
              <a:t>d</a:t>
            </a:r>
            <a:r>
              <a:rPr dirty="0" sz="2650"/>
              <a:t>e</a:t>
            </a:r>
            <a:r>
              <a:rPr dirty="0" sz="2650"/>
              <a:t> </a:t>
            </a:r>
            <a:r>
              <a:rPr dirty="0" sz="2650" spc="-10"/>
              <a:t>l</a:t>
            </a:r>
            <a:r>
              <a:rPr dirty="0" sz="2650"/>
              <a:t>a</a:t>
            </a:r>
            <a:r>
              <a:rPr dirty="0" sz="2650"/>
              <a:t> </a:t>
            </a:r>
            <a:r>
              <a:rPr dirty="0" sz="2650"/>
              <a:t>Conversió</a:t>
            </a:r>
            <a:r>
              <a:rPr dirty="0" sz="2650"/>
              <a:t>n</a:t>
            </a:r>
            <a:r>
              <a:rPr dirty="0" sz="2650"/>
              <a:t>	</a:t>
            </a:r>
            <a:r>
              <a:rPr dirty="0" sz="2650"/>
              <a:t>A/D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862330" y="1807210"/>
            <a:ext cx="8966200" cy="48634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91589" y="2038350"/>
            <a:ext cx="7772400" cy="914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2857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225"/>
              </a:spcBef>
            </a:pPr>
            <a:r>
              <a:rPr dirty="0" sz="1800" spc="-5" b="1">
                <a:latin typeface="Arial"/>
                <a:cs typeface="Arial"/>
              </a:rPr>
              <a:t>15 </a:t>
            </a:r>
            <a:r>
              <a:rPr dirty="0" sz="1800" b="1">
                <a:latin typeface="Arial"/>
                <a:cs typeface="Arial"/>
              </a:rPr>
              <a:t>bit + </a:t>
            </a:r>
            <a:r>
              <a:rPr dirty="0" sz="1800" spc="-5" b="1">
                <a:latin typeface="Arial"/>
                <a:cs typeface="Arial"/>
              </a:rPr>
              <a:t>sign </a:t>
            </a:r>
            <a:r>
              <a:rPr dirty="0" sz="1800" spc="-15" b="1">
                <a:latin typeface="Arial"/>
                <a:cs typeface="Arial"/>
              </a:rPr>
              <a:t>A/D </a:t>
            </a:r>
            <a:r>
              <a:rPr dirty="0" sz="1800" spc="-5" b="1">
                <a:latin typeface="Arial"/>
                <a:cs typeface="Arial"/>
              </a:rPr>
              <a:t>converter </a:t>
            </a:r>
            <a:r>
              <a:rPr dirty="0" sz="1800" b="1">
                <a:latin typeface="Arial"/>
                <a:cs typeface="Arial"/>
              </a:rPr>
              <a:t>→ </a:t>
            </a:r>
            <a:r>
              <a:rPr dirty="0" sz="1800" spc="-5" b="1">
                <a:latin typeface="Arial"/>
                <a:cs typeface="Arial"/>
              </a:rPr>
              <a:t>15 </a:t>
            </a:r>
            <a:r>
              <a:rPr dirty="0" sz="1800" b="1">
                <a:latin typeface="Arial"/>
                <a:cs typeface="Arial"/>
              </a:rPr>
              <a:t>Bit= </a:t>
            </a:r>
            <a:r>
              <a:rPr dirty="0" sz="1800" spc="-5" b="1">
                <a:latin typeface="Arial"/>
                <a:cs typeface="Arial"/>
              </a:rPr>
              <a:t>215 =32.768 steps</a:t>
            </a:r>
            <a:r>
              <a:rPr dirty="0" sz="1800" spc="1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resolution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00">
              <a:latin typeface="Times New Roman"/>
              <a:cs typeface="Times New Roman"/>
            </a:endParaRPr>
          </a:p>
          <a:p>
            <a:pPr marL="90805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The </a:t>
            </a:r>
            <a:r>
              <a:rPr dirty="0" sz="1800" spc="-5" b="1">
                <a:latin typeface="Arial"/>
                <a:cs typeface="Arial"/>
              </a:rPr>
              <a:t>measuring error </a:t>
            </a:r>
            <a:r>
              <a:rPr dirty="0" sz="1800" b="1">
                <a:latin typeface="Arial"/>
                <a:cs typeface="Arial"/>
              </a:rPr>
              <a:t>corresponds </a:t>
            </a:r>
            <a:r>
              <a:rPr dirty="0" sz="1800" spc="-10" b="1">
                <a:latin typeface="Arial"/>
                <a:cs typeface="Arial"/>
              </a:rPr>
              <a:t>to </a:t>
            </a:r>
            <a:r>
              <a:rPr dirty="0" sz="1800" b="1">
                <a:latin typeface="Arial"/>
                <a:cs typeface="Arial"/>
              </a:rPr>
              <a:t>± ½ LSB (Last </a:t>
            </a:r>
            <a:r>
              <a:rPr dirty="0" sz="1800" spc="-5" b="1">
                <a:latin typeface="Arial"/>
                <a:cs typeface="Arial"/>
              </a:rPr>
              <a:t>Significant</a:t>
            </a:r>
            <a:r>
              <a:rPr dirty="0" sz="1800" spc="3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Bit)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0173" y="857758"/>
            <a:ext cx="6890384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Análisis de Fourier de </a:t>
            </a:r>
            <a:r>
              <a:rPr dirty="0" sz="2650" spc="-5"/>
              <a:t>los </a:t>
            </a:r>
            <a:r>
              <a:rPr dirty="0" sz="2650"/>
              <a:t>Valores</a:t>
            </a:r>
            <a:r>
              <a:rPr dirty="0" sz="2650" spc="-65"/>
              <a:t> </a:t>
            </a:r>
            <a:r>
              <a:rPr dirty="0" sz="2650" spc="-5"/>
              <a:t>Medidos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1069975" y="1807210"/>
            <a:ext cx="8549640" cy="49168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1469" y="857758"/>
            <a:ext cx="7488555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Análisis de Fourier: </a:t>
            </a:r>
            <a:r>
              <a:rPr dirty="0" sz="2650" spc="-5"/>
              <a:t>Características </a:t>
            </a:r>
            <a:r>
              <a:rPr dirty="0" sz="2650"/>
              <a:t>de</a:t>
            </a:r>
            <a:r>
              <a:rPr dirty="0" sz="2650" spc="-5"/>
              <a:t> Filtrado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1319530" y="1807210"/>
            <a:ext cx="8049895" cy="45205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15364" y="682498"/>
            <a:ext cx="8462645" cy="817244"/>
          </a:xfrm>
          <a:prstGeom prst="rect"/>
        </p:spPr>
        <p:txBody>
          <a:bodyPr wrap="square" lIns="0" tIns="39370" rIns="0" bIns="0" rtlCol="0" vert="horz">
            <a:spAutoFit/>
          </a:bodyPr>
          <a:lstStyle/>
          <a:p>
            <a:pPr marL="12700" marR="5080" indent="2225040">
              <a:lnSpc>
                <a:spcPts val="3050"/>
              </a:lnSpc>
              <a:spcBef>
                <a:spcPts val="310"/>
              </a:spcBef>
            </a:pPr>
            <a:r>
              <a:rPr dirty="0" sz="2650"/>
              <a:t>Transformada de Fourier </a:t>
            </a:r>
            <a:r>
              <a:rPr dirty="0" u="none" sz="2650"/>
              <a:t> </a:t>
            </a:r>
            <a:r>
              <a:rPr dirty="0" sz="2650" spc="-5"/>
              <a:t>Determinación </a:t>
            </a:r>
            <a:r>
              <a:rPr dirty="0" sz="2650"/>
              <a:t>de los fasores </a:t>
            </a:r>
            <a:r>
              <a:rPr dirty="0" sz="2650" spc="-5"/>
              <a:t>de </a:t>
            </a:r>
            <a:r>
              <a:rPr dirty="0" sz="2650"/>
              <a:t>Tensión y</a:t>
            </a:r>
            <a:r>
              <a:rPr dirty="0" sz="2650" spc="-25"/>
              <a:t> </a:t>
            </a:r>
            <a:r>
              <a:rPr dirty="0" sz="2650"/>
              <a:t>Corriente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1178947" y="1878604"/>
            <a:ext cx="8347291" cy="45971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370" rIns="0" bIns="0" rtlCol="0" vert="horz">
            <a:spAutoFit/>
          </a:bodyPr>
          <a:lstStyle/>
          <a:p>
            <a:pPr marL="1019810" marR="5080" indent="-908685">
              <a:lnSpc>
                <a:spcPts val="3050"/>
              </a:lnSpc>
              <a:spcBef>
                <a:spcPts val="310"/>
              </a:spcBef>
            </a:pPr>
            <a:r>
              <a:rPr dirty="0" sz="2650"/>
              <a:t>Cálculo de </a:t>
            </a:r>
            <a:r>
              <a:rPr dirty="0" sz="2650" spc="-10"/>
              <a:t>la </a:t>
            </a:r>
            <a:r>
              <a:rPr dirty="0" sz="2650"/>
              <a:t>Impedancia </a:t>
            </a:r>
            <a:r>
              <a:rPr dirty="0" sz="2650" spc="-5"/>
              <a:t>de Falla </a:t>
            </a:r>
            <a:r>
              <a:rPr dirty="0" sz="2650"/>
              <a:t>a partir de </a:t>
            </a:r>
            <a:r>
              <a:rPr dirty="0" sz="2650" spc="-5"/>
              <a:t>los Fasores </a:t>
            </a:r>
            <a:r>
              <a:rPr dirty="0" u="none" sz="2650" spc="-5"/>
              <a:t> </a:t>
            </a:r>
            <a:r>
              <a:rPr dirty="0" sz="2650" spc="-5"/>
              <a:t>Complejos </a:t>
            </a:r>
            <a:r>
              <a:rPr dirty="0" sz="2650"/>
              <a:t>U e I para </a:t>
            </a:r>
            <a:r>
              <a:rPr dirty="0" sz="2650" spc="-5"/>
              <a:t>Protección </a:t>
            </a:r>
            <a:r>
              <a:rPr dirty="0" sz="2650"/>
              <a:t>de</a:t>
            </a:r>
            <a:r>
              <a:rPr dirty="0" sz="2650" spc="-15"/>
              <a:t> </a:t>
            </a:r>
            <a:r>
              <a:rPr dirty="0" sz="2650"/>
              <a:t>Distancia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932814" y="1668780"/>
            <a:ext cx="8825230" cy="47637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8788" y="682498"/>
            <a:ext cx="853313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">
                <a:latin typeface="Times New Roman"/>
                <a:cs typeface="Times New Roman"/>
              </a:rPr>
              <a:t>Protección </a:t>
            </a:r>
            <a:r>
              <a:rPr dirty="0" sz="2650">
                <a:latin typeface="Times New Roman"/>
                <a:cs typeface="Times New Roman"/>
              </a:rPr>
              <a:t>Diferencial con </a:t>
            </a:r>
            <a:r>
              <a:rPr dirty="0" sz="2650" spc="-5">
                <a:latin typeface="Times New Roman"/>
                <a:cs typeface="Times New Roman"/>
              </a:rPr>
              <a:t>Fasores </a:t>
            </a:r>
            <a:r>
              <a:rPr dirty="0" sz="2650">
                <a:latin typeface="Times New Roman"/>
                <a:cs typeface="Times New Roman"/>
              </a:rPr>
              <a:t>de </a:t>
            </a:r>
            <a:r>
              <a:rPr dirty="0" sz="2650" spc="-5">
                <a:latin typeface="Times New Roman"/>
                <a:cs typeface="Times New Roman"/>
              </a:rPr>
              <a:t>Corriente</a:t>
            </a:r>
            <a:r>
              <a:rPr dirty="0" sz="2650" spc="75">
                <a:latin typeface="Times New Roman"/>
                <a:cs typeface="Times New Roman"/>
              </a:rPr>
              <a:t> </a:t>
            </a:r>
            <a:r>
              <a:rPr dirty="0" sz="2650" spc="-5">
                <a:latin typeface="Times New Roman"/>
                <a:cs typeface="Times New Roman"/>
              </a:rPr>
              <a:t>(principio)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61060" y="1456690"/>
            <a:ext cx="8967470" cy="52063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7189" y="682498"/>
            <a:ext cx="7398384" cy="817244"/>
          </a:xfrm>
          <a:prstGeom prst="rect"/>
        </p:spPr>
        <p:txBody>
          <a:bodyPr wrap="square" lIns="0" tIns="39370" rIns="0" bIns="0" rtlCol="0" vert="horz">
            <a:spAutoFit/>
          </a:bodyPr>
          <a:lstStyle/>
          <a:p>
            <a:pPr marL="12700" marR="5080" indent="740410">
              <a:lnSpc>
                <a:spcPts val="3050"/>
              </a:lnSpc>
              <a:spcBef>
                <a:spcPts val="310"/>
              </a:spcBef>
            </a:pPr>
            <a:r>
              <a:rPr dirty="0" sz="2650" spc="-5"/>
              <a:t>Protección </a:t>
            </a:r>
            <a:r>
              <a:rPr dirty="0" sz="2650"/>
              <a:t>de Sistemas de Potencia: </a:t>
            </a:r>
            <a:r>
              <a:rPr dirty="0" u="none" sz="2650"/>
              <a:t> </a:t>
            </a:r>
            <a:r>
              <a:rPr dirty="0" sz="2650"/>
              <a:t>Disenio de Relés </a:t>
            </a:r>
            <a:r>
              <a:rPr dirty="0" sz="2650" spc="-5"/>
              <a:t>Digitales </a:t>
            </a:r>
            <a:r>
              <a:rPr dirty="0" sz="2200" spc="-5"/>
              <a:t>(diferentes</a:t>
            </a:r>
            <a:r>
              <a:rPr dirty="0" sz="2200" spc="35"/>
              <a:t> </a:t>
            </a:r>
            <a:r>
              <a:rPr dirty="0" sz="2200" spc="-5"/>
              <a:t>fabricantes)</a:t>
            </a:r>
            <a:endParaRPr sz="2200"/>
          </a:p>
        </p:txBody>
      </p:sp>
      <p:sp>
        <p:nvSpPr>
          <p:cNvPr id="3" name="object 3"/>
          <p:cNvSpPr/>
          <p:nvPr/>
        </p:nvSpPr>
        <p:spPr>
          <a:xfrm>
            <a:off x="1146175" y="1668780"/>
            <a:ext cx="8397240" cy="49390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863590" y="1802130"/>
            <a:ext cx="3200400" cy="800100"/>
          </a:xfrm>
          <a:custGeom>
            <a:avLst/>
            <a:gdLst/>
            <a:ahLst/>
            <a:cxnLst/>
            <a:rect l="l" t="t" r="r" b="b"/>
            <a:pathLst>
              <a:path w="3200400" h="800100">
                <a:moveTo>
                  <a:pt x="0" y="800100"/>
                </a:moveTo>
                <a:lnTo>
                  <a:pt x="3200400" y="800100"/>
                </a:lnTo>
                <a:lnTo>
                  <a:pt x="3200400" y="0"/>
                </a:lnTo>
                <a:lnTo>
                  <a:pt x="0" y="0"/>
                </a:lnTo>
                <a:lnTo>
                  <a:pt x="0" y="8001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0594" y="857758"/>
            <a:ext cx="7789545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Relés de </a:t>
            </a:r>
            <a:r>
              <a:rPr dirty="0" sz="2650" spc="-5"/>
              <a:t>protección Digitales </a:t>
            </a:r>
            <a:r>
              <a:rPr dirty="0" sz="2650"/>
              <a:t>Modernos, disenio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990600" y="1807210"/>
            <a:ext cx="8709660" cy="48647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859282"/>
            <a:ext cx="4257675" cy="788670"/>
          </a:xfrm>
          <a:prstGeom prst="rect"/>
        </p:spPr>
        <p:txBody>
          <a:bodyPr wrap="square" lIns="0" tIns="38100" rIns="0" bIns="0" rtlCol="0" vert="horz">
            <a:spAutoFit/>
          </a:bodyPr>
          <a:lstStyle/>
          <a:p>
            <a:pPr marL="12700" marR="5080">
              <a:lnSpc>
                <a:spcPts val="2940"/>
              </a:lnSpc>
              <a:spcBef>
                <a:spcPts val="300"/>
              </a:spcBef>
            </a:pPr>
            <a:r>
              <a:rPr dirty="0" u="none" sz="2550" spc="-5" b="0">
                <a:latin typeface="Arial"/>
                <a:cs typeface="Arial"/>
              </a:rPr>
              <a:t>Relay series </a:t>
            </a:r>
            <a:r>
              <a:rPr dirty="0" u="none" sz="2550" b="0">
                <a:latin typeface="Arial"/>
                <a:cs typeface="Arial"/>
              </a:rPr>
              <a:t>SIPROTEC 4  </a:t>
            </a:r>
            <a:r>
              <a:rPr dirty="0" u="none" sz="2550" spc="-5" b="0">
                <a:latin typeface="Arial"/>
                <a:cs typeface="Arial"/>
              </a:rPr>
              <a:t>Communication </a:t>
            </a:r>
            <a:r>
              <a:rPr dirty="0" u="none" sz="2550" b="0">
                <a:latin typeface="Arial"/>
                <a:cs typeface="Arial"/>
              </a:rPr>
              <a:t>interfaces</a:t>
            </a:r>
            <a:r>
              <a:rPr dirty="0" u="none" sz="2550" spc="-40" b="0">
                <a:latin typeface="Arial"/>
                <a:cs typeface="Arial"/>
              </a:rPr>
              <a:t> </a:t>
            </a:r>
            <a:r>
              <a:rPr dirty="0" u="none" sz="2550" b="0">
                <a:latin typeface="Arial"/>
                <a:cs typeface="Arial"/>
              </a:rPr>
              <a:t>(1)</a:t>
            </a:r>
            <a:endParaRPr sz="2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04900" y="1814830"/>
            <a:ext cx="8481060" cy="46240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4021"/>
            <a:ext cx="4095115" cy="788670"/>
          </a:xfrm>
          <a:prstGeom prst="rect"/>
        </p:spPr>
        <p:txBody>
          <a:bodyPr wrap="square" lIns="0" tIns="38100" rIns="0" bIns="0" rtlCol="0" vert="horz">
            <a:spAutoFit/>
          </a:bodyPr>
          <a:lstStyle/>
          <a:p>
            <a:pPr marL="12700" marR="5080">
              <a:lnSpc>
                <a:spcPts val="2940"/>
              </a:lnSpc>
              <a:spcBef>
                <a:spcPts val="300"/>
              </a:spcBef>
            </a:pPr>
            <a:r>
              <a:rPr dirty="0" u="none" sz="2550" spc="-5" b="0">
                <a:latin typeface="Arial"/>
                <a:cs typeface="Arial"/>
              </a:rPr>
              <a:t>Relay series </a:t>
            </a:r>
            <a:r>
              <a:rPr dirty="0" u="none" sz="2550" b="0">
                <a:latin typeface="Arial"/>
                <a:cs typeface="Arial"/>
              </a:rPr>
              <a:t>SIPROTEC 4  </a:t>
            </a:r>
            <a:r>
              <a:rPr dirty="0" u="none" sz="2550" spc="-5" b="0">
                <a:latin typeface="Arial"/>
                <a:cs typeface="Arial"/>
              </a:rPr>
              <a:t>Communication </a:t>
            </a:r>
            <a:r>
              <a:rPr dirty="0" u="none" sz="2550" b="0">
                <a:latin typeface="Arial"/>
                <a:cs typeface="Arial"/>
              </a:rPr>
              <a:t>interface</a:t>
            </a:r>
            <a:r>
              <a:rPr dirty="0" u="none" sz="2550" spc="-45" b="0">
                <a:latin typeface="Arial"/>
                <a:cs typeface="Arial"/>
              </a:rPr>
              <a:t> </a:t>
            </a:r>
            <a:r>
              <a:rPr dirty="0" u="none" sz="2550" b="0">
                <a:latin typeface="Arial"/>
                <a:cs typeface="Arial"/>
              </a:rPr>
              <a:t>(2)</a:t>
            </a:r>
            <a:endParaRPr sz="2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59510" y="1639570"/>
            <a:ext cx="8369934" cy="49168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4022"/>
            <a:ext cx="9139555" cy="81724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115"/>
              </a:lnSpc>
              <a:spcBef>
                <a:spcPts val="100"/>
              </a:spcBef>
            </a:pPr>
            <a:r>
              <a:rPr dirty="0" u="none" sz="2650" b="0">
                <a:latin typeface="Arial"/>
                <a:cs typeface="Arial"/>
              </a:rPr>
              <a:t>Main processing</a:t>
            </a:r>
            <a:r>
              <a:rPr dirty="0" u="none" sz="2650" spc="-5" b="0">
                <a:latin typeface="Arial"/>
                <a:cs typeface="Arial"/>
              </a:rPr>
              <a:t> board</a:t>
            </a:r>
            <a:endParaRPr sz="2650">
              <a:latin typeface="Arial"/>
              <a:cs typeface="Arial"/>
            </a:endParaRPr>
          </a:p>
          <a:p>
            <a:pPr marL="12700">
              <a:lnSpc>
                <a:spcPts val="3115"/>
              </a:lnSpc>
            </a:pPr>
            <a:r>
              <a:rPr dirty="0" u="none" sz="2650" b="0">
                <a:latin typeface="Arial"/>
                <a:cs typeface="Arial"/>
              </a:rPr>
              <a:t>and </a:t>
            </a:r>
            <a:r>
              <a:rPr dirty="0" u="none" sz="2650" spc="-5" b="0">
                <a:latin typeface="Arial"/>
                <a:cs typeface="Arial"/>
              </a:rPr>
              <a:t>communication interface modules </a:t>
            </a:r>
            <a:r>
              <a:rPr dirty="0" u="none" sz="2200" spc="-5" b="0">
                <a:latin typeface="Arial"/>
                <a:cs typeface="Arial"/>
              </a:rPr>
              <a:t>(SIPROTEC 4 relay</a:t>
            </a:r>
            <a:r>
              <a:rPr dirty="0" u="none" sz="2200" spc="125" b="0">
                <a:latin typeface="Arial"/>
                <a:cs typeface="Arial"/>
              </a:rPr>
              <a:t> </a:t>
            </a:r>
            <a:r>
              <a:rPr dirty="0" u="none" sz="2200" spc="-5" b="0">
                <a:latin typeface="Arial"/>
                <a:cs typeface="Arial"/>
              </a:rPr>
              <a:t>series)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62330" y="1844040"/>
            <a:ext cx="8966200" cy="47104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29129" y="857758"/>
            <a:ext cx="6834505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"/>
              <a:t>Desarrollo </a:t>
            </a:r>
            <a:r>
              <a:rPr dirty="0" sz="2650"/>
              <a:t>del </a:t>
            </a:r>
            <a:r>
              <a:rPr dirty="0" sz="2650" spc="-5"/>
              <a:t>hardware </a:t>
            </a:r>
            <a:r>
              <a:rPr dirty="0" sz="2650"/>
              <a:t>de</a:t>
            </a:r>
            <a:r>
              <a:rPr dirty="0" sz="2650" spc="40"/>
              <a:t> </a:t>
            </a:r>
            <a:r>
              <a:rPr dirty="0" sz="2650" spc="-5"/>
              <a:t>procesamiento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1362710" y="1982470"/>
            <a:ext cx="7964170" cy="308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2498"/>
            <a:ext cx="8148320" cy="8185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140460">
              <a:lnSpc>
                <a:spcPts val="3120"/>
              </a:lnSpc>
              <a:spcBef>
                <a:spcPts val="100"/>
              </a:spcBef>
            </a:pPr>
            <a:r>
              <a:rPr dirty="0" sz="2650"/>
              <a:t>Adquisición de Datos en los Relés</a:t>
            </a:r>
            <a:r>
              <a:rPr dirty="0" sz="2650" spc="-75"/>
              <a:t> </a:t>
            </a:r>
            <a:r>
              <a:rPr dirty="0" sz="2650" spc="-5"/>
              <a:t>Digitales</a:t>
            </a:r>
            <a:endParaRPr sz="2650"/>
          </a:p>
          <a:p>
            <a:pPr marL="12700">
              <a:lnSpc>
                <a:spcPts val="3120"/>
              </a:lnSpc>
            </a:pPr>
            <a:r>
              <a:rPr dirty="0" u="none" sz="2650" spc="-5" b="0">
                <a:latin typeface="Arial"/>
                <a:cs typeface="Arial"/>
              </a:rPr>
              <a:t>SIPROTEC </a:t>
            </a:r>
            <a:r>
              <a:rPr dirty="0" u="none" sz="2650" b="0">
                <a:latin typeface="Arial"/>
                <a:cs typeface="Arial"/>
              </a:rPr>
              <a:t>4 relay</a:t>
            </a:r>
            <a:r>
              <a:rPr dirty="0" u="none" sz="2650" spc="-15" b="0">
                <a:latin typeface="Arial"/>
                <a:cs typeface="Arial"/>
              </a:rPr>
              <a:t> </a:t>
            </a:r>
            <a:r>
              <a:rPr dirty="0" u="none" sz="2650" spc="-5" b="0">
                <a:latin typeface="Arial"/>
                <a:cs typeface="Arial"/>
              </a:rPr>
              <a:t>series</a:t>
            </a:r>
            <a:endParaRPr sz="26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42644" y="1668780"/>
            <a:ext cx="9005570" cy="47764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857758"/>
            <a:ext cx="7046595" cy="751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245360">
              <a:lnSpc>
                <a:spcPts val="3130"/>
              </a:lnSpc>
              <a:spcBef>
                <a:spcPts val="100"/>
              </a:spcBef>
            </a:pPr>
            <a:r>
              <a:rPr dirty="0" sz="2650"/>
              <a:t>Relés </a:t>
            </a:r>
            <a:r>
              <a:rPr dirty="0" sz="2650" spc="-5"/>
              <a:t>Digitales Multi-funcción</a:t>
            </a:r>
            <a:endParaRPr sz="2650"/>
          </a:p>
          <a:p>
            <a:pPr marL="12700">
              <a:lnSpc>
                <a:spcPts val="2590"/>
              </a:lnSpc>
            </a:pPr>
            <a:r>
              <a:rPr dirty="0" u="none" sz="2200" spc="-5" b="0">
                <a:latin typeface="Arial"/>
                <a:cs typeface="Arial"/>
              </a:rPr>
              <a:t>Ej. Feeder</a:t>
            </a:r>
            <a:r>
              <a:rPr dirty="0" u="none" sz="2200" spc="5" b="0">
                <a:latin typeface="Arial"/>
                <a:cs typeface="Arial"/>
              </a:rPr>
              <a:t> </a:t>
            </a:r>
            <a:r>
              <a:rPr dirty="0" u="none" sz="2200" spc="-5" b="0">
                <a:latin typeface="Arial"/>
                <a:cs typeface="Arial"/>
              </a:rPr>
              <a:t>protection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63294" y="1953895"/>
            <a:ext cx="8763000" cy="47123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8486" y="857758"/>
            <a:ext cx="799338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Dispositivos </a:t>
            </a:r>
            <a:r>
              <a:rPr dirty="0" sz="2650" spc="-5"/>
              <a:t>combinados </a:t>
            </a:r>
            <a:r>
              <a:rPr dirty="0" sz="2650"/>
              <a:t>de </a:t>
            </a:r>
            <a:r>
              <a:rPr dirty="0" sz="2650" spc="-5"/>
              <a:t>Protección </a:t>
            </a:r>
            <a:r>
              <a:rPr dirty="0" sz="2650"/>
              <a:t>y</a:t>
            </a:r>
            <a:r>
              <a:rPr dirty="0" sz="2650" spc="-5"/>
              <a:t> </a:t>
            </a:r>
            <a:r>
              <a:rPr dirty="0" sz="2650"/>
              <a:t>Control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923289" y="1631950"/>
            <a:ext cx="8842375" cy="4914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857758"/>
            <a:ext cx="8093709" cy="72263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196975">
              <a:lnSpc>
                <a:spcPts val="3135"/>
              </a:lnSpc>
              <a:spcBef>
                <a:spcPts val="100"/>
              </a:spcBef>
            </a:pPr>
            <a:r>
              <a:rPr dirty="0" sz="2650"/>
              <a:t>Innovación de </a:t>
            </a:r>
            <a:r>
              <a:rPr dirty="0" sz="2650" spc="-5"/>
              <a:t>los Tableros </a:t>
            </a:r>
            <a:r>
              <a:rPr dirty="0" sz="2650"/>
              <a:t>de</a:t>
            </a:r>
            <a:r>
              <a:rPr dirty="0" sz="2650" spc="-50"/>
              <a:t> </a:t>
            </a:r>
            <a:r>
              <a:rPr dirty="0" sz="2650"/>
              <a:t>Distribución</a:t>
            </a:r>
            <a:endParaRPr sz="2650"/>
          </a:p>
          <a:p>
            <a:pPr marL="12700">
              <a:lnSpc>
                <a:spcPts val="2355"/>
              </a:lnSpc>
            </a:pPr>
            <a:r>
              <a:rPr dirty="0" u="none" sz="2000" b="0">
                <a:latin typeface="Arial"/>
                <a:cs typeface="Arial"/>
              </a:rPr>
              <a:t>Un </a:t>
            </a:r>
            <a:r>
              <a:rPr dirty="0" u="none" sz="2000" spc="-5" b="0">
                <a:latin typeface="Arial"/>
                <a:cs typeface="Arial"/>
              </a:rPr>
              <a:t>IED remplaza un </a:t>
            </a:r>
            <a:r>
              <a:rPr dirty="0" u="none" sz="2000" b="0">
                <a:latin typeface="Arial"/>
                <a:cs typeface="Arial"/>
              </a:rPr>
              <a:t>conglomerado de dispositivos “caja</a:t>
            </a:r>
            <a:r>
              <a:rPr dirty="0" u="none" sz="2000" spc="-15" b="0">
                <a:latin typeface="Arial"/>
                <a:cs typeface="Arial"/>
              </a:rPr>
              <a:t> </a:t>
            </a:r>
            <a:r>
              <a:rPr dirty="0" u="none" sz="2000" spc="-5" b="0">
                <a:latin typeface="Arial"/>
                <a:cs typeface="Arial"/>
              </a:rPr>
              <a:t>negra”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01394" y="1924685"/>
            <a:ext cx="8686800" cy="46221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4629" rIns="0" bIns="0" rtlCol="0" vert="horz">
            <a:spAutoFit/>
          </a:bodyPr>
          <a:lstStyle/>
          <a:p>
            <a:pPr marL="3451225" marR="5080" indent="-2872105">
              <a:lnSpc>
                <a:spcPts val="3050"/>
              </a:lnSpc>
              <a:spcBef>
                <a:spcPts val="310"/>
              </a:spcBef>
            </a:pPr>
            <a:r>
              <a:rPr dirty="0" sz="2650"/>
              <a:t>Relés </a:t>
            </a:r>
            <a:r>
              <a:rPr dirty="0" sz="2650" spc="-5"/>
              <a:t>como </a:t>
            </a:r>
            <a:r>
              <a:rPr dirty="0" sz="2650"/>
              <a:t>componentes de </a:t>
            </a:r>
            <a:r>
              <a:rPr dirty="0" sz="2650" spc="-10"/>
              <a:t>la </a:t>
            </a:r>
            <a:r>
              <a:rPr dirty="0" sz="2650" spc="-5"/>
              <a:t>Automatización </a:t>
            </a:r>
            <a:r>
              <a:rPr dirty="0" sz="2650"/>
              <a:t>de </a:t>
            </a:r>
            <a:r>
              <a:rPr dirty="0" u="none" sz="2650"/>
              <a:t> </a:t>
            </a:r>
            <a:r>
              <a:rPr dirty="0" sz="2650" spc="-5"/>
              <a:t>Subestaciones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951230" y="1668780"/>
            <a:ext cx="8788400" cy="502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78710" y="857758"/>
            <a:ext cx="593598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Opciones de Comunicación de</a:t>
            </a:r>
            <a:r>
              <a:rPr dirty="0" sz="2650" spc="-110"/>
              <a:t> </a:t>
            </a:r>
            <a:r>
              <a:rPr dirty="0" sz="2650"/>
              <a:t>Relés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753109" y="1631950"/>
            <a:ext cx="9183370" cy="502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6789" y="857758"/>
            <a:ext cx="6179185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"/>
              <a:t>Operación </a:t>
            </a:r>
            <a:r>
              <a:rPr dirty="0" sz="2650"/>
              <a:t>de Relés controlada por</a:t>
            </a:r>
            <a:r>
              <a:rPr dirty="0" sz="2650" spc="-50"/>
              <a:t> </a:t>
            </a:r>
            <a:r>
              <a:rPr dirty="0" sz="2650" spc="-5"/>
              <a:t>PC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955675" y="1807210"/>
            <a:ext cx="8778240" cy="47504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8607" y="857758"/>
            <a:ext cx="453390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Software </a:t>
            </a:r>
            <a:r>
              <a:rPr dirty="0" sz="2650" spc="-5"/>
              <a:t>marshalling</a:t>
            </a:r>
            <a:r>
              <a:rPr dirty="0" sz="2650" spc="-50"/>
              <a:t> </a:t>
            </a:r>
            <a:r>
              <a:rPr dirty="0" sz="2650"/>
              <a:t>matrix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958850" y="1631950"/>
            <a:ext cx="8773160" cy="4914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6745" y="857758"/>
            <a:ext cx="535686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PLC </a:t>
            </a:r>
            <a:r>
              <a:rPr dirty="0" sz="2650" spc="-5"/>
              <a:t>(Progammable logic</a:t>
            </a:r>
            <a:r>
              <a:rPr dirty="0" sz="2650" spc="-10"/>
              <a:t> </a:t>
            </a:r>
            <a:r>
              <a:rPr dirty="0" sz="2650"/>
              <a:t>control)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976630" y="1631950"/>
            <a:ext cx="8735695" cy="502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37205" y="1033018"/>
            <a:ext cx="5617845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/>
              <a:t>Relés </a:t>
            </a:r>
            <a:r>
              <a:rPr dirty="0" sz="2650" spc="-5"/>
              <a:t>Digitales: </a:t>
            </a:r>
            <a:r>
              <a:rPr dirty="0" sz="2650"/>
              <a:t>Reportes de</a:t>
            </a:r>
            <a:r>
              <a:rPr dirty="0" sz="2650" spc="-40"/>
              <a:t> </a:t>
            </a:r>
            <a:r>
              <a:rPr dirty="0" sz="2650" spc="-5"/>
              <a:t>Fallas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929639" y="1982470"/>
            <a:ext cx="8830310" cy="47472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84122" y="2400426"/>
            <a:ext cx="3030220" cy="237109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12700" marR="1045844">
              <a:lnSpc>
                <a:spcPts val="1839"/>
              </a:lnSpc>
              <a:spcBef>
                <a:spcPts val="220"/>
              </a:spcBef>
            </a:pPr>
            <a:r>
              <a:rPr dirty="0" sz="1600" spc="-5" b="1">
                <a:solidFill>
                  <a:srgbClr val="FC0028"/>
                </a:solidFill>
                <a:latin typeface="Arial"/>
                <a:cs typeface="Arial"/>
              </a:rPr>
              <a:t>Detailed</a:t>
            </a:r>
            <a:r>
              <a:rPr dirty="0" sz="1600" spc="-40" b="1">
                <a:solidFill>
                  <a:srgbClr val="FC0028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C0028"/>
                </a:solidFill>
                <a:latin typeface="Arial"/>
                <a:cs typeface="Arial"/>
              </a:rPr>
              <a:t>information  </a:t>
            </a:r>
            <a:r>
              <a:rPr dirty="0" sz="1600" spc="-10" b="1">
                <a:solidFill>
                  <a:srgbClr val="FC0028"/>
                </a:solidFill>
                <a:latin typeface="Arial"/>
                <a:cs typeface="Arial"/>
              </a:rPr>
              <a:t>for </a:t>
            </a:r>
            <a:r>
              <a:rPr dirty="0" sz="1600" b="1">
                <a:solidFill>
                  <a:srgbClr val="FC0028"/>
                </a:solidFill>
                <a:latin typeface="Arial"/>
                <a:cs typeface="Arial"/>
              </a:rPr>
              <a:t>fault</a:t>
            </a:r>
            <a:r>
              <a:rPr dirty="0" sz="1600" spc="-20" b="1">
                <a:solidFill>
                  <a:srgbClr val="FC0028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C0028"/>
                </a:solidFill>
                <a:latin typeface="Arial"/>
                <a:cs typeface="Arial"/>
              </a:rPr>
              <a:t>analysis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Wingdings"/>
              <a:buChar char=""/>
              <a:tabLst>
                <a:tab pos="241300" algn="l"/>
              </a:tabLst>
            </a:pPr>
            <a:r>
              <a:rPr dirty="0" sz="1600" spc="-5" b="1">
                <a:latin typeface="Arial"/>
                <a:cs typeface="Arial"/>
              </a:rPr>
              <a:t>Fault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history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Wingdings"/>
              <a:buChar char=""/>
            </a:pPr>
            <a:endParaRPr sz="15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Wingdings"/>
              <a:buChar char=""/>
              <a:tabLst>
                <a:tab pos="241300" algn="l"/>
              </a:tabLst>
            </a:pPr>
            <a:r>
              <a:rPr dirty="0" sz="1600" spc="-5" b="1">
                <a:latin typeface="Arial"/>
                <a:cs typeface="Arial"/>
              </a:rPr>
              <a:t>Time tagged event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recording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Wingdings"/>
              <a:buChar char=""/>
            </a:pPr>
            <a:endParaRPr sz="15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Wingdings"/>
              <a:buChar char=""/>
              <a:tabLst>
                <a:tab pos="241300" algn="l"/>
              </a:tabLst>
            </a:pPr>
            <a:r>
              <a:rPr dirty="0" sz="1600" spc="-5" b="1">
                <a:latin typeface="Arial"/>
                <a:cs typeface="Arial"/>
              </a:rPr>
              <a:t>Fault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recording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"/>
            </a:pPr>
            <a:endParaRPr sz="15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241300" algn="l"/>
              </a:tabLst>
            </a:pPr>
            <a:r>
              <a:rPr dirty="0" sz="1600" spc="-5" b="1">
                <a:latin typeface="Arial"/>
                <a:cs typeface="Arial"/>
              </a:rPr>
              <a:t>Distance to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fault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20189" y="5124450"/>
            <a:ext cx="3200400" cy="1028700"/>
          </a:xfrm>
          <a:custGeom>
            <a:avLst/>
            <a:gdLst/>
            <a:ahLst/>
            <a:cxnLst/>
            <a:rect l="l" t="t" r="r" b="b"/>
            <a:pathLst>
              <a:path w="3200400" h="1028700">
                <a:moveTo>
                  <a:pt x="0" y="1028700"/>
                </a:moveTo>
                <a:lnTo>
                  <a:pt x="3200400" y="1028700"/>
                </a:lnTo>
                <a:lnTo>
                  <a:pt x="3200400" y="0"/>
                </a:lnTo>
                <a:lnTo>
                  <a:pt x="0" y="0"/>
                </a:lnTo>
                <a:lnTo>
                  <a:pt x="0" y="102870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520189" y="5124450"/>
            <a:ext cx="3200400" cy="10287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16510" rIns="0" bIns="0" rtlCol="0" vert="horz">
            <a:spAutoFit/>
          </a:bodyPr>
          <a:lstStyle/>
          <a:p>
            <a:pPr marL="438150" marR="977265" indent="5715">
              <a:lnSpc>
                <a:spcPct val="191900"/>
              </a:lnSpc>
              <a:spcBef>
                <a:spcPts val="130"/>
              </a:spcBef>
            </a:pPr>
            <a:r>
              <a:rPr dirty="0" sz="1600" spc="-5">
                <a:solidFill>
                  <a:srgbClr val="FF0000"/>
                </a:solidFill>
                <a:latin typeface="Arial"/>
                <a:cs typeface="Arial"/>
              </a:rPr>
              <a:t>Fast fault</a:t>
            </a:r>
            <a:r>
              <a:rPr dirty="0" sz="1600" spc="-5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0000"/>
                </a:solidFill>
                <a:latin typeface="Arial"/>
                <a:cs typeface="Arial"/>
              </a:rPr>
              <a:t>clearance  Short outage</a:t>
            </a:r>
            <a:r>
              <a:rPr dirty="0" sz="1600" spc="-3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0000"/>
                </a:solidFill>
                <a:latin typeface="Arial"/>
                <a:cs typeface="Arial"/>
              </a:rPr>
              <a:t>times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34489" y="5410200"/>
            <a:ext cx="228600" cy="114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634489" y="5867400"/>
            <a:ext cx="228600" cy="114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9961" y="3128899"/>
            <a:ext cx="5713095" cy="6273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none" sz="3950" spc="-5"/>
              <a:t>Ejemplos de Protección</a:t>
            </a:r>
            <a:endParaRPr sz="3950"/>
          </a:p>
        </p:txBody>
      </p:sp>
      <p:sp>
        <p:nvSpPr>
          <p:cNvPr id="3" name="object 3"/>
          <p:cNvSpPr/>
          <p:nvPr/>
        </p:nvSpPr>
        <p:spPr>
          <a:xfrm>
            <a:off x="2502661" y="3723106"/>
            <a:ext cx="5687060" cy="0"/>
          </a:xfrm>
          <a:custGeom>
            <a:avLst/>
            <a:gdLst/>
            <a:ahLst/>
            <a:cxnLst/>
            <a:rect l="l" t="t" r="r" b="b"/>
            <a:pathLst>
              <a:path w="5687059" h="0">
                <a:moveTo>
                  <a:pt x="0" y="0"/>
                </a:moveTo>
                <a:lnTo>
                  <a:pt x="5686933" y="0"/>
                </a:lnTo>
              </a:path>
            </a:pathLst>
          </a:custGeom>
          <a:ln w="536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2498"/>
            <a:ext cx="7982584" cy="751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09370">
              <a:lnSpc>
                <a:spcPts val="3130"/>
              </a:lnSpc>
              <a:spcBef>
                <a:spcPts val="100"/>
              </a:spcBef>
            </a:pPr>
            <a:r>
              <a:rPr dirty="0" sz="2650" spc="-5"/>
              <a:t>Número </a:t>
            </a:r>
            <a:r>
              <a:rPr dirty="0" sz="2650"/>
              <a:t>de Función de Dispositivo -</a:t>
            </a:r>
            <a:r>
              <a:rPr dirty="0" sz="2650" spc="-60"/>
              <a:t> </a:t>
            </a:r>
            <a:r>
              <a:rPr dirty="0" sz="2650"/>
              <a:t>ANSI</a:t>
            </a:r>
            <a:endParaRPr sz="2650"/>
          </a:p>
          <a:p>
            <a:pPr marL="12700">
              <a:lnSpc>
                <a:spcPts val="2590"/>
              </a:lnSpc>
              <a:tabLst>
                <a:tab pos="1548765" algn="l"/>
              </a:tabLst>
            </a:pPr>
            <a:r>
              <a:rPr dirty="0" u="none" sz="2200" spc="-5" b="0">
                <a:latin typeface="Arial"/>
                <a:cs typeface="Arial"/>
              </a:rPr>
              <a:t>(Funciones	más</a:t>
            </a:r>
            <a:r>
              <a:rPr dirty="0" u="none" sz="2200" spc="-10" b="0">
                <a:latin typeface="Arial"/>
                <a:cs typeface="Arial"/>
              </a:rPr>
              <a:t> </a:t>
            </a:r>
            <a:r>
              <a:rPr dirty="0" u="none" sz="2200" b="0">
                <a:latin typeface="Arial"/>
                <a:cs typeface="Arial"/>
              </a:rPr>
              <a:t>importantes)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30935" y="1574165"/>
            <a:ext cx="8428990" cy="49803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9542" y="828802"/>
            <a:ext cx="481330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"/>
              <a:t>Protección </a:t>
            </a:r>
            <a:r>
              <a:rPr dirty="0" sz="2650"/>
              <a:t>de Líneas,</a:t>
            </a:r>
            <a:r>
              <a:rPr dirty="0" sz="2650" spc="-55"/>
              <a:t> </a:t>
            </a:r>
            <a:r>
              <a:rPr dirty="0" sz="2650"/>
              <a:t>Repaso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1069975" y="1639570"/>
            <a:ext cx="8549640" cy="50279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2030" y="682498"/>
            <a:ext cx="4606925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"/>
              <a:t>Protección </a:t>
            </a:r>
            <a:r>
              <a:rPr dirty="0" sz="2650"/>
              <a:t>de </a:t>
            </a:r>
            <a:r>
              <a:rPr dirty="0" sz="2650" spc="-5"/>
              <a:t>Fallas </a:t>
            </a:r>
            <a:r>
              <a:rPr dirty="0" sz="2650"/>
              <a:t>a</a:t>
            </a:r>
            <a:r>
              <a:rPr dirty="0" sz="2650" spc="-10"/>
              <a:t> </a:t>
            </a:r>
            <a:r>
              <a:rPr dirty="0" sz="2650" spc="-5"/>
              <a:t>Tierra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861060" y="1493520"/>
            <a:ext cx="8967470" cy="49009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263390" y="4562475"/>
            <a:ext cx="5143500" cy="1257300"/>
          </a:xfrm>
          <a:custGeom>
            <a:avLst/>
            <a:gdLst/>
            <a:ahLst/>
            <a:cxnLst/>
            <a:rect l="l" t="t" r="r" b="b"/>
            <a:pathLst>
              <a:path w="5143500" h="1257300">
                <a:moveTo>
                  <a:pt x="0" y="1257300"/>
                </a:moveTo>
                <a:lnTo>
                  <a:pt x="5143500" y="1257300"/>
                </a:lnTo>
                <a:lnTo>
                  <a:pt x="5143500" y="0"/>
                </a:lnTo>
                <a:lnTo>
                  <a:pt x="0" y="0"/>
                </a:lnTo>
                <a:lnTo>
                  <a:pt x="0" y="12573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877434" y="4614036"/>
            <a:ext cx="3919220" cy="233679"/>
          </a:xfrm>
          <a:custGeom>
            <a:avLst/>
            <a:gdLst/>
            <a:ahLst/>
            <a:cxnLst/>
            <a:rect l="l" t="t" r="r" b="b"/>
            <a:pathLst>
              <a:path w="3919220" h="233679">
                <a:moveTo>
                  <a:pt x="0" y="233171"/>
                </a:moveTo>
                <a:lnTo>
                  <a:pt x="3918839" y="233171"/>
                </a:lnTo>
                <a:lnTo>
                  <a:pt x="3918839" y="0"/>
                </a:lnTo>
                <a:lnTo>
                  <a:pt x="0" y="0"/>
                </a:lnTo>
                <a:lnTo>
                  <a:pt x="0" y="233171"/>
                </a:lnTo>
                <a:close/>
              </a:path>
            </a:pathLst>
          </a:custGeom>
          <a:solidFill>
            <a:srgbClr val="808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263390" y="4562475"/>
            <a:ext cx="5143500" cy="12573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35560" rIns="0" bIns="0" rtlCol="0" vert="horz">
            <a:spAutoFit/>
          </a:bodyPr>
          <a:lstStyle/>
          <a:p>
            <a:pPr marL="614045">
              <a:lnSpc>
                <a:spcPts val="1880"/>
              </a:lnSpc>
              <a:spcBef>
                <a:spcPts val="280"/>
              </a:spcBef>
            </a:pPr>
            <a:r>
              <a:rPr dirty="0" sz="1600" spc="-5" b="1">
                <a:latin typeface="Arial"/>
                <a:cs typeface="Arial"/>
              </a:rPr>
              <a:t>Special </a:t>
            </a:r>
            <a:r>
              <a:rPr dirty="0" sz="1600" b="1">
                <a:latin typeface="Arial"/>
                <a:cs typeface="Arial"/>
              </a:rPr>
              <a:t>earth </a:t>
            </a:r>
            <a:r>
              <a:rPr dirty="0" sz="1600" spc="-5" b="1">
                <a:latin typeface="Arial"/>
                <a:cs typeface="Arial"/>
              </a:rPr>
              <a:t>fault protection necessary!</a:t>
            </a:r>
            <a:endParaRPr sz="1600">
              <a:latin typeface="Arial"/>
              <a:cs typeface="Arial"/>
            </a:endParaRPr>
          </a:p>
          <a:p>
            <a:pPr marL="97155">
              <a:lnSpc>
                <a:spcPts val="1845"/>
              </a:lnSpc>
            </a:pPr>
            <a:r>
              <a:rPr dirty="0" sz="1600" spc="-5" b="1">
                <a:latin typeface="Arial"/>
                <a:cs typeface="Arial"/>
              </a:rPr>
              <a:t>UE&gt; </a:t>
            </a:r>
            <a:r>
              <a:rPr dirty="0" sz="1600" spc="-10" b="1">
                <a:latin typeface="Arial"/>
                <a:cs typeface="Arial"/>
              </a:rPr>
              <a:t>for </a:t>
            </a:r>
            <a:r>
              <a:rPr dirty="0" sz="1600" spc="-5" b="1">
                <a:latin typeface="Arial"/>
                <a:cs typeface="Arial"/>
              </a:rPr>
              <a:t>alarming </a:t>
            </a:r>
            <a:r>
              <a:rPr dirty="0" sz="1600" spc="-10" b="1">
                <a:latin typeface="Arial"/>
                <a:cs typeface="Arial"/>
              </a:rPr>
              <a:t>(20 </a:t>
            </a:r>
            <a:r>
              <a:rPr dirty="0" sz="1600" spc="-5" b="1">
                <a:latin typeface="Arial"/>
                <a:cs typeface="Arial"/>
              </a:rPr>
              <a:t>to </a:t>
            </a:r>
            <a:r>
              <a:rPr dirty="0" sz="1600" b="1">
                <a:latin typeface="Arial"/>
                <a:cs typeface="Arial"/>
              </a:rPr>
              <a:t>50% of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3xU0)</a:t>
            </a:r>
            <a:endParaRPr sz="1600">
              <a:latin typeface="Arial"/>
              <a:cs typeface="Arial"/>
            </a:endParaRPr>
          </a:p>
          <a:p>
            <a:pPr marL="97155" marR="229235">
              <a:lnSpc>
                <a:spcPts val="1839"/>
              </a:lnSpc>
              <a:spcBef>
                <a:spcPts val="95"/>
              </a:spcBef>
            </a:pPr>
            <a:r>
              <a:rPr dirty="0" sz="1600" spc="-5" b="1">
                <a:latin typeface="Arial"/>
                <a:cs typeface="Arial"/>
              </a:rPr>
              <a:t>Sensitive directional </a:t>
            </a:r>
            <a:r>
              <a:rPr dirty="0" sz="1600" b="1">
                <a:latin typeface="Arial"/>
                <a:cs typeface="Arial"/>
              </a:rPr>
              <a:t>earth current </a:t>
            </a:r>
            <a:r>
              <a:rPr dirty="0" sz="1600" spc="-5" b="1">
                <a:latin typeface="Arial"/>
                <a:cs typeface="Arial"/>
              </a:rPr>
              <a:t>relays (10 to 50  </a:t>
            </a:r>
            <a:r>
              <a:rPr dirty="0" sz="1600" spc="-15" b="1">
                <a:latin typeface="Arial"/>
                <a:cs typeface="Arial"/>
              </a:rPr>
              <a:t>mA)</a:t>
            </a:r>
            <a:endParaRPr sz="1600">
              <a:latin typeface="Arial"/>
              <a:cs typeface="Arial"/>
            </a:endParaRPr>
          </a:p>
          <a:p>
            <a:pPr marL="97155">
              <a:lnSpc>
                <a:spcPts val="1785"/>
              </a:lnSpc>
            </a:pPr>
            <a:r>
              <a:rPr dirty="0" sz="1600" spc="-5" b="1">
                <a:latin typeface="Arial"/>
                <a:cs typeface="Arial"/>
              </a:rPr>
              <a:t>Core balanced CTs</a:t>
            </a:r>
            <a:r>
              <a:rPr dirty="0" sz="160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required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ts val="2940"/>
              </a:lnSpc>
              <a:spcBef>
                <a:spcPts val="95"/>
              </a:spcBef>
            </a:pPr>
            <a:r>
              <a:rPr dirty="0" spc="-5"/>
              <a:t>Aplicación de </a:t>
            </a:r>
            <a:r>
              <a:rPr dirty="0"/>
              <a:t>la </a:t>
            </a:r>
            <a:r>
              <a:rPr dirty="0" spc="-5"/>
              <a:t>Protección de Sobrecorriente</a:t>
            </a:r>
            <a:r>
              <a:rPr dirty="0" spc="90"/>
              <a:t> </a:t>
            </a:r>
            <a:r>
              <a:rPr dirty="0" spc="-5"/>
              <a:t>Temporizada</a:t>
            </a:r>
          </a:p>
          <a:p>
            <a:pPr algn="ctr">
              <a:lnSpc>
                <a:spcPts val="2580"/>
              </a:lnSpc>
            </a:pPr>
            <a:r>
              <a:rPr dirty="0" u="none" sz="2200" spc="-5" b="0">
                <a:latin typeface="Arial"/>
                <a:cs typeface="Arial"/>
              </a:rPr>
              <a:t>Ej.: Alimentador Radial con relés de Tiempo</a:t>
            </a:r>
            <a:r>
              <a:rPr dirty="0" u="none" sz="2200" spc="80" b="0">
                <a:latin typeface="Arial"/>
                <a:cs typeface="Arial"/>
              </a:rPr>
              <a:t> </a:t>
            </a:r>
            <a:r>
              <a:rPr dirty="0" u="none" sz="2200" spc="-5" b="0">
                <a:latin typeface="Arial"/>
                <a:cs typeface="Arial"/>
              </a:rPr>
              <a:t>Definido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73125" y="1793875"/>
            <a:ext cx="8944610" cy="4686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977389" y="5155565"/>
            <a:ext cx="4914900" cy="1257300"/>
          </a:xfrm>
          <a:prstGeom prst="rect">
            <a:avLst/>
          </a:prstGeom>
          <a:solidFill>
            <a:srgbClr val="C0C0C0"/>
          </a:solidFill>
        </p:spPr>
        <p:txBody>
          <a:bodyPr wrap="square" lIns="0" tIns="29209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229"/>
              </a:spcBef>
            </a:pPr>
            <a:r>
              <a:rPr dirty="0" sz="1700" b="1">
                <a:solidFill>
                  <a:srgbClr val="CD3300"/>
                </a:solidFill>
                <a:latin typeface="Arial"/>
                <a:cs typeface="Arial"/>
              </a:rPr>
              <a:t>Ventajas: </a:t>
            </a:r>
            <a:r>
              <a:rPr dirty="0" sz="1700" spc="-5" b="1">
                <a:solidFill>
                  <a:srgbClr val="CD3300"/>
                </a:solidFill>
                <a:latin typeface="Arial"/>
                <a:cs typeface="Arial"/>
              </a:rPr>
              <a:t>Relés simples, </a:t>
            </a:r>
            <a:r>
              <a:rPr dirty="0" sz="1700" b="1">
                <a:solidFill>
                  <a:srgbClr val="CD3300"/>
                </a:solidFill>
                <a:latin typeface="Arial"/>
                <a:cs typeface="Arial"/>
              </a:rPr>
              <a:t>no se requiere</a:t>
            </a:r>
            <a:r>
              <a:rPr dirty="0" sz="1700" spc="-25" b="1">
                <a:solidFill>
                  <a:srgbClr val="CD3300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CD3300"/>
                </a:solidFill>
                <a:latin typeface="Arial"/>
                <a:cs typeface="Arial"/>
              </a:rPr>
              <a:t>VT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00">
              <a:latin typeface="Times New Roman"/>
              <a:cs typeface="Times New Roman"/>
            </a:endParaRPr>
          </a:p>
          <a:p>
            <a:pPr marL="90805" marR="160655">
              <a:lnSpc>
                <a:spcPts val="1960"/>
              </a:lnSpc>
            </a:pPr>
            <a:r>
              <a:rPr dirty="0" sz="1700" spc="-5" b="1">
                <a:solidFill>
                  <a:srgbClr val="CD3300"/>
                </a:solidFill>
                <a:latin typeface="Arial"/>
                <a:cs typeface="Arial"/>
              </a:rPr>
              <a:t>Desventajas: </a:t>
            </a:r>
            <a:r>
              <a:rPr dirty="0" sz="1700" spc="-10" b="1">
                <a:solidFill>
                  <a:srgbClr val="CD3300"/>
                </a:solidFill>
                <a:latin typeface="Arial"/>
                <a:cs typeface="Arial"/>
              </a:rPr>
              <a:t>el </a:t>
            </a:r>
            <a:r>
              <a:rPr dirty="0" sz="1700" b="1">
                <a:solidFill>
                  <a:srgbClr val="CD3300"/>
                </a:solidFill>
                <a:latin typeface="Arial"/>
                <a:cs typeface="Arial"/>
              </a:rPr>
              <a:t>tiempo de disparo se  incrementa en </a:t>
            </a:r>
            <a:r>
              <a:rPr dirty="0" sz="1700" spc="-5" b="1">
                <a:solidFill>
                  <a:srgbClr val="CD3300"/>
                </a:solidFill>
                <a:latin typeface="Arial"/>
                <a:cs typeface="Arial"/>
              </a:rPr>
              <a:t>la dirección </a:t>
            </a:r>
            <a:r>
              <a:rPr dirty="0" sz="1700" b="1">
                <a:solidFill>
                  <a:srgbClr val="CD3300"/>
                </a:solidFill>
                <a:latin typeface="Arial"/>
                <a:cs typeface="Arial"/>
              </a:rPr>
              <a:t>de </a:t>
            </a:r>
            <a:r>
              <a:rPr dirty="0" sz="1700" spc="-5" b="1">
                <a:solidFill>
                  <a:srgbClr val="CD3300"/>
                </a:solidFill>
                <a:latin typeface="Arial"/>
                <a:cs typeface="Arial"/>
              </a:rPr>
              <a:t>la</a:t>
            </a:r>
            <a:r>
              <a:rPr dirty="0" sz="1700" spc="-10" b="1">
                <a:solidFill>
                  <a:srgbClr val="CD3300"/>
                </a:solidFill>
                <a:latin typeface="Arial"/>
                <a:cs typeface="Arial"/>
              </a:rPr>
              <a:t> </a:t>
            </a:r>
            <a:r>
              <a:rPr dirty="0" sz="1700" spc="-5" b="1">
                <a:solidFill>
                  <a:srgbClr val="CD3300"/>
                </a:solidFill>
                <a:latin typeface="Arial"/>
                <a:cs typeface="Arial"/>
              </a:rPr>
              <a:t>alimentación</a:t>
            </a:r>
            <a:endParaRPr sz="17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7069"/>
            <a:ext cx="9203690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85725">
              <a:lnSpc>
                <a:spcPts val="2940"/>
              </a:lnSpc>
              <a:spcBef>
                <a:spcPts val="95"/>
              </a:spcBef>
            </a:pPr>
            <a:r>
              <a:rPr dirty="0" spc="-5"/>
              <a:t>Aplicación de la Protección de Sobrecorriente</a:t>
            </a:r>
            <a:r>
              <a:rPr dirty="0" spc="145"/>
              <a:t> </a:t>
            </a:r>
            <a:r>
              <a:rPr dirty="0" spc="-5"/>
              <a:t>Direccionales</a:t>
            </a:r>
          </a:p>
          <a:p>
            <a:pPr marL="12700">
              <a:lnSpc>
                <a:spcPts val="2580"/>
              </a:lnSpc>
            </a:pPr>
            <a:r>
              <a:rPr dirty="0" u="none" sz="2200" spc="-5" b="0">
                <a:latin typeface="Arial"/>
                <a:cs typeface="Arial"/>
              </a:rPr>
              <a:t>Ej.: Redes en</a:t>
            </a:r>
            <a:r>
              <a:rPr dirty="0" u="none" sz="2200" spc="5" b="0">
                <a:latin typeface="Arial"/>
                <a:cs typeface="Arial"/>
              </a:rPr>
              <a:t> </a:t>
            </a:r>
            <a:r>
              <a:rPr dirty="0" u="none" sz="2200" spc="-5" b="0">
                <a:latin typeface="Arial"/>
                <a:cs typeface="Arial"/>
              </a:rPr>
              <a:t>Anillo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55675" y="1791970"/>
            <a:ext cx="8778240" cy="4851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2498"/>
            <a:ext cx="7886700" cy="751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02715">
              <a:lnSpc>
                <a:spcPts val="3130"/>
              </a:lnSpc>
              <a:spcBef>
                <a:spcPts val="100"/>
              </a:spcBef>
            </a:pPr>
            <a:r>
              <a:rPr dirty="0" sz="2650" spc="-5"/>
              <a:t>Aplicación </a:t>
            </a:r>
            <a:r>
              <a:rPr dirty="0" sz="2650"/>
              <a:t>de la Protección de</a:t>
            </a:r>
            <a:r>
              <a:rPr dirty="0" sz="2650" spc="-25"/>
              <a:t> </a:t>
            </a:r>
            <a:r>
              <a:rPr dirty="0" sz="2650" spc="-5"/>
              <a:t>Distancia</a:t>
            </a:r>
            <a:endParaRPr sz="2650"/>
          </a:p>
          <a:p>
            <a:pPr marL="12700">
              <a:lnSpc>
                <a:spcPts val="2590"/>
              </a:lnSpc>
            </a:pPr>
            <a:r>
              <a:rPr dirty="0" u="none" sz="2200" spc="-5" b="0">
                <a:latin typeface="Arial"/>
                <a:cs typeface="Arial"/>
              </a:rPr>
              <a:t>Ej.: HV Líneas en circuito</a:t>
            </a:r>
            <a:r>
              <a:rPr dirty="0" u="none" sz="2200" spc="30" b="0">
                <a:latin typeface="Arial"/>
                <a:cs typeface="Arial"/>
              </a:rPr>
              <a:t> </a:t>
            </a:r>
            <a:r>
              <a:rPr dirty="0" u="none" sz="2200" spc="-5" b="0">
                <a:latin typeface="Arial"/>
                <a:cs typeface="Arial"/>
              </a:rPr>
              <a:t>doble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64235" y="1814830"/>
            <a:ext cx="8962390" cy="48494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663189" y="5292090"/>
            <a:ext cx="6629400" cy="1028700"/>
          </a:xfrm>
          <a:prstGeom prst="rect">
            <a:avLst/>
          </a:prstGeom>
          <a:solidFill>
            <a:srgbClr val="C0C0C0"/>
          </a:solidFill>
        </p:spPr>
        <p:txBody>
          <a:bodyPr wrap="square" lIns="0" tIns="50165" rIns="0" bIns="0" rtlCol="0" vert="horz">
            <a:spAutoFit/>
          </a:bodyPr>
          <a:lstStyle/>
          <a:p>
            <a:pPr marL="90805" marR="474980">
              <a:lnSpc>
                <a:spcPts val="2000"/>
              </a:lnSpc>
              <a:spcBef>
                <a:spcPts val="395"/>
              </a:spcBef>
            </a:pPr>
            <a:r>
              <a:rPr dirty="0" sz="1750">
                <a:solidFill>
                  <a:srgbClr val="33649B"/>
                </a:solidFill>
                <a:latin typeface="Arial"/>
                <a:cs typeface="Arial"/>
              </a:rPr>
              <a:t>Ventaja: </a:t>
            </a:r>
            <a:r>
              <a:rPr dirty="0" sz="1750" spc="-5">
                <a:solidFill>
                  <a:srgbClr val="33649B"/>
                </a:solidFill>
                <a:latin typeface="Arial"/>
                <a:cs typeface="Arial"/>
              </a:rPr>
              <a:t>Despeje Instantáneo </a:t>
            </a:r>
            <a:r>
              <a:rPr dirty="0" sz="1750">
                <a:solidFill>
                  <a:srgbClr val="33649B"/>
                </a:solidFill>
                <a:latin typeface="Arial"/>
                <a:cs typeface="Arial"/>
              </a:rPr>
              <a:t>de </a:t>
            </a:r>
            <a:r>
              <a:rPr dirty="0" sz="1750" spc="-5">
                <a:solidFill>
                  <a:srgbClr val="33649B"/>
                </a:solidFill>
                <a:latin typeface="Arial"/>
                <a:cs typeface="Arial"/>
              </a:rPr>
              <a:t>fallas </a:t>
            </a:r>
            <a:r>
              <a:rPr dirty="0" sz="1750">
                <a:solidFill>
                  <a:srgbClr val="33649B"/>
                </a:solidFill>
                <a:latin typeface="Arial"/>
                <a:cs typeface="Arial"/>
              </a:rPr>
              <a:t>en la </a:t>
            </a:r>
            <a:r>
              <a:rPr dirty="0" sz="1750" spc="-5">
                <a:solidFill>
                  <a:srgbClr val="33649B"/>
                </a:solidFill>
                <a:latin typeface="Arial"/>
                <a:cs typeface="Arial"/>
              </a:rPr>
              <a:t>línea </a:t>
            </a:r>
            <a:r>
              <a:rPr dirty="0" sz="1750">
                <a:solidFill>
                  <a:srgbClr val="33649B"/>
                </a:solidFill>
                <a:latin typeface="Arial"/>
                <a:cs typeface="Arial"/>
              </a:rPr>
              <a:t>protegida y  </a:t>
            </a:r>
            <a:r>
              <a:rPr dirty="0" sz="1750" spc="-5">
                <a:solidFill>
                  <a:srgbClr val="33649B"/>
                </a:solidFill>
                <a:latin typeface="Arial"/>
                <a:cs typeface="Arial"/>
              </a:rPr>
              <a:t>backup </a:t>
            </a:r>
            <a:r>
              <a:rPr dirty="0" sz="1750">
                <a:solidFill>
                  <a:srgbClr val="33649B"/>
                </a:solidFill>
                <a:latin typeface="Arial"/>
                <a:cs typeface="Arial"/>
              </a:rPr>
              <a:t>par </a:t>
            </a:r>
            <a:r>
              <a:rPr dirty="0" sz="1750" spc="-5">
                <a:solidFill>
                  <a:srgbClr val="33649B"/>
                </a:solidFill>
                <a:latin typeface="Arial"/>
                <a:cs typeface="Arial"/>
              </a:rPr>
              <a:t>las líneas</a:t>
            </a:r>
            <a:r>
              <a:rPr dirty="0" sz="1750" spc="15">
                <a:solidFill>
                  <a:srgbClr val="33649B"/>
                </a:solidFill>
                <a:latin typeface="Arial"/>
                <a:cs typeface="Arial"/>
              </a:rPr>
              <a:t> </a:t>
            </a:r>
            <a:r>
              <a:rPr dirty="0" sz="1750" spc="-5">
                <a:solidFill>
                  <a:srgbClr val="33649B"/>
                </a:solidFill>
                <a:latin typeface="Arial"/>
                <a:cs typeface="Arial"/>
              </a:rPr>
              <a:t>siguiente</a:t>
            </a:r>
            <a:endParaRPr sz="1750">
              <a:latin typeface="Arial"/>
              <a:cs typeface="Arial"/>
            </a:endParaRPr>
          </a:p>
          <a:p>
            <a:pPr marL="90805">
              <a:lnSpc>
                <a:spcPts val="1970"/>
              </a:lnSpc>
            </a:pPr>
            <a:r>
              <a:rPr dirty="0" sz="1750" spc="-5">
                <a:solidFill>
                  <a:srgbClr val="FC0028"/>
                </a:solidFill>
                <a:latin typeface="Arial"/>
                <a:cs typeface="Arial"/>
              </a:rPr>
              <a:t>Desventaja: mayor</a:t>
            </a:r>
            <a:r>
              <a:rPr dirty="0" sz="1750">
                <a:solidFill>
                  <a:srgbClr val="FC0028"/>
                </a:solidFill>
                <a:latin typeface="Arial"/>
                <a:cs typeface="Arial"/>
              </a:rPr>
              <a:t> </a:t>
            </a:r>
            <a:r>
              <a:rPr dirty="0" sz="1750" spc="-5">
                <a:solidFill>
                  <a:srgbClr val="FC0028"/>
                </a:solidFill>
                <a:latin typeface="Arial"/>
                <a:cs typeface="Arial"/>
              </a:rPr>
              <a:t>Costo</a:t>
            </a:r>
            <a:endParaRPr sz="175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2498"/>
            <a:ext cx="8486140" cy="751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03910">
              <a:lnSpc>
                <a:spcPts val="3130"/>
              </a:lnSpc>
              <a:spcBef>
                <a:spcPts val="100"/>
              </a:spcBef>
            </a:pPr>
            <a:r>
              <a:rPr dirty="0" sz="2650" spc="-5"/>
              <a:t>Aplicación </a:t>
            </a:r>
            <a:r>
              <a:rPr dirty="0" sz="2650"/>
              <a:t>de </a:t>
            </a:r>
            <a:r>
              <a:rPr dirty="0" sz="2650" spc="-10"/>
              <a:t>la </a:t>
            </a:r>
            <a:r>
              <a:rPr dirty="0" sz="2650"/>
              <a:t>Protección Diferencial de</a:t>
            </a:r>
            <a:r>
              <a:rPr dirty="0" sz="2650" spc="-30"/>
              <a:t> </a:t>
            </a:r>
            <a:r>
              <a:rPr dirty="0" sz="2650" spc="-5"/>
              <a:t>Línea</a:t>
            </a:r>
            <a:endParaRPr sz="2650"/>
          </a:p>
          <a:p>
            <a:pPr marL="12700">
              <a:lnSpc>
                <a:spcPts val="2590"/>
              </a:lnSpc>
            </a:pPr>
            <a:r>
              <a:rPr dirty="0" u="none" sz="2200" spc="-5" b="0">
                <a:latin typeface="Arial"/>
                <a:cs typeface="Arial"/>
              </a:rPr>
              <a:t>Ej.: Alimetadores de</a:t>
            </a:r>
            <a:r>
              <a:rPr dirty="0" u="none" sz="2200" spc="25" b="0">
                <a:latin typeface="Arial"/>
                <a:cs typeface="Arial"/>
              </a:rPr>
              <a:t> </a:t>
            </a:r>
            <a:r>
              <a:rPr dirty="0" u="none" sz="2200" spc="-5" b="0">
                <a:latin typeface="Arial"/>
                <a:cs typeface="Arial"/>
              </a:rPr>
              <a:t>Cables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52500" y="1428115"/>
            <a:ext cx="8784590" cy="49682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6142" y="682498"/>
            <a:ext cx="588010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"/>
              <a:t>Protección </a:t>
            </a:r>
            <a:r>
              <a:rPr dirty="0" sz="2650"/>
              <a:t>de Trafos de</a:t>
            </a:r>
            <a:r>
              <a:rPr dirty="0" sz="2650" spc="10"/>
              <a:t> </a:t>
            </a:r>
            <a:r>
              <a:rPr dirty="0" sz="2650" spc="-5"/>
              <a:t>distribución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993775" y="1493520"/>
            <a:ext cx="8702040" cy="51695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6745" y="682498"/>
            <a:ext cx="5357495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"/>
              <a:t>Protección </a:t>
            </a:r>
            <a:r>
              <a:rPr dirty="0" sz="2650"/>
              <a:t>de Trafos de</a:t>
            </a:r>
            <a:r>
              <a:rPr dirty="0" sz="2650" spc="-45"/>
              <a:t> </a:t>
            </a:r>
            <a:r>
              <a:rPr dirty="0" sz="2650"/>
              <a:t>Potencia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952500" y="1106170"/>
            <a:ext cx="8785860" cy="52825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39439" y="682498"/>
            <a:ext cx="3411220" cy="4298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"/>
              <a:t>Protección </a:t>
            </a:r>
            <a:r>
              <a:rPr dirty="0" sz="2650"/>
              <a:t>de</a:t>
            </a:r>
            <a:r>
              <a:rPr dirty="0" sz="2650" spc="-50"/>
              <a:t> </a:t>
            </a:r>
            <a:r>
              <a:rPr dirty="0" sz="2650"/>
              <a:t>Barras</a:t>
            </a:r>
            <a:endParaRPr sz="2650"/>
          </a:p>
        </p:txBody>
      </p:sp>
      <p:sp>
        <p:nvSpPr>
          <p:cNvPr id="3" name="object 3"/>
          <p:cNvSpPr/>
          <p:nvPr/>
        </p:nvSpPr>
        <p:spPr>
          <a:xfrm>
            <a:off x="1063625" y="1493520"/>
            <a:ext cx="8561705" cy="51708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663189" y="1861185"/>
            <a:ext cx="2171700" cy="914400"/>
          </a:xfrm>
          <a:prstGeom prst="rect">
            <a:avLst/>
          </a:prstGeom>
          <a:solidFill>
            <a:srgbClr val="FFFF99"/>
          </a:solidFill>
        </p:spPr>
        <p:txBody>
          <a:bodyPr wrap="square" lIns="0" tIns="32384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254"/>
              </a:spcBef>
            </a:pPr>
            <a:r>
              <a:rPr dirty="0" sz="1400" spc="-5" b="1">
                <a:latin typeface="Arial"/>
                <a:cs typeface="Arial"/>
              </a:rPr>
              <a:t>Single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busbar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00">
              <a:latin typeface="Times New Roman"/>
              <a:cs typeface="Times New Roman"/>
            </a:endParaRPr>
          </a:p>
          <a:p>
            <a:pPr marL="90805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without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feedback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4949190" y="1863090"/>
            <a:ext cx="2171700" cy="914400"/>
          </a:xfrm>
          <a:prstGeom prst="rect">
            <a:avLst/>
          </a:prstGeom>
          <a:solidFill>
            <a:srgbClr val="FFFF99"/>
          </a:solidFill>
        </p:spPr>
        <p:txBody>
          <a:bodyPr wrap="square" lIns="0" tIns="3302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60"/>
              </a:spcBef>
            </a:pPr>
            <a:r>
              <a:rPr dirty="0" sz="1400" spc="-5" b="1">
                <a:latin typeface="Arial"/>
                <a:cs typeface="Arial"/>
              </a:rPr>
              <a:t>Single</a:t>
            </a:r>
            <a:r>
              <a:rPr dirty="0" sz="1400" spc="-5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busbar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</a:pPr>
            <a:r>
              <a:rPr dirty="0" sz="1400" b="1">
                <a:latin typeface="Arial"/>
                <a:cs typeface="Arial"/>
              </a:rPr>
              <a:t>with</a:t>
            </a:r>
            <a:r>
              <a:rPr dirty="0" sz="1400" spc="-8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feedback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35190" y="1863090"/>
            <a:ext cx="2171700" cy="914400"/>
          </a:xfrm>
          <a:prstGeom prst="rect">
            <a:avLst/>
          </a:prstGeom>
          <a:solidFill>
            <a:srgbClr val="FFFF99"/>
          </a:solidFill>
        </p:spPr>
        <p:txBody>
          <a:bodyPr wrap="square" lIns="0" tIns="3302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60"/>
              </a:spcBef>
            </a:pPr>
            <a:r>
              <a:rPr dirty="0" sz="1400" spc="-5" b="1">
                <a:latin typeface="Arial"/>
                <a:cs typeface="Arial"/>
              </a:rPr>
              <a:t>Multiple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Busbar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41422" y="2904871"/>
            <a:ext cx="1275080" cy="9150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2345"/>
              </a:lnSpc>
              <a:spcBef>
                <a:spcPts val="105"/>
              </a:spcBef>
            </a:pPr>
            <a:r>
              <a:rPr dirty="0" sz="2000">
                <a:latin typeface="Times New Roman"/>
                <a:cs typeface="Times New Roman"/>
              </a:rPr>
              <a:t>I&gt;,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ts val="2310"/>
              </a:lnSpc>
              <a:spcBef>
                <a:spcPts val="95"/>
              </a:spcBef>
            </a:pPr>
            <a:r>
              <a:rPr dirty="0" sz="2000">
                <a:latin typeface="Times New Roman"/>
                <a:cs typeface="Times New Roman"/>
              </a:rPr>
              <a:t>with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reverse  interlocking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42357" y="2904871"/>
            <a:ext cx="1154430" cy="62230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12700" marR="5080">
              <a:lnSpc>
                <a:spcPts val="2290"/>
              </a:lnSpc>
              <a:spcBef>
                <a:spcPts val="270"/>
              </a:spcBef>
            </a:pPr>
            <a:r>
              <a:rPr dirty="0" sz="2000">
                <a:latin typeface="Times New Roman"/>
                <a:cs typeface="Times New Roman"/>
              </a:rPr>
              <a:t>Busbar  </a:t>
            </a:r>
            <a:r>
              <a:rPr dirty="0" sz="2000">
                <a:latin typeface="Times New Roman"/>
                <a:cs typeface="Times New Roman"/>
              </a:rPr>
              <a:t>dif</a:t>
            </a:r>
            <a:r>
              <a:rPr dirty="0" sz="2000" spc="5">
                <a:latin typeface="Times New Roman"/>
                <a:cs typeface="Times New Roman"/>
              </a:rPr>
              <a:t>f</a:t>
            </a:r>
            <a:r>
              <a:rPr dirty="0" sz="2000" spc="-15">
                <a:latin typeface="Times New Roman"/>
                <a:cs typeface="Times New Roman"/>
              </a:rPr>
              <a:t>e</a:t>
            </a:r>
            <a:r>
              <a:rPr dirty="0" sz="2000">
                <a:latin typeface="Times New Roman"/>
                <a:cs typeface="Times New Roman"/>
              </a:rPr>
              <a:t>r</a:t>
            </a:r>
            <a:r>
              <a:rPr dirty="0" sz="2000" spc="-10">
                <a:latin typeface="Times New Roman"/>
                <a:cs typeface="Times New Roman"/>
              </a:rPr>
              <a:t>e</a:t>
            </a:r>
            <a:r>
              <a:rPr dirty="0" sz="2000">
                <a:latin typeface="Times New Roman"/>
                <a:cs typeface="Times New Roman"/>
              </a:rPr>
              <a:t>ntial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35190" y="2891790"/>
            <a:ext cx="1943100" cy="10287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7625" rIns="0" bIns="0" rtlCol="0" vert="horz">
            <a:spAutoFit/>
          </a:bodyPr>
          <a:lstStyle/>
          <a:p>
            <a:pPr marL="91440" marR="714375">
              <a:lnSpc>
                <a:spcPts val="2290"/>
              </a:lnSpc>
              <a:spcBef>
                <a:spcPts val="375"/>
              </a:spcBef>
            </a:pPr>
            <a:r>
              <a:rPr dirty="0" sz="2000">
                <a:latin typeface="Times New Roman"/>
                <a:cs typeface="Times New Roman"/>
              </a:rPr>
              <a:t>Busbar  </a:t>
            </a:r>
            <a:r>
              <a:rPr dirty="0" sz="2000">
                <a:latin typeface="Times New Roman"/>
                <a:cs typeface="Times New Roman"/>
              </a:rPr>
              <a:t>dif</a:t>
            </a:r>
            <a:r>
              <a:rPr dirty="0" sz="2000" spc="5">
                <a:latin typeface="Times New Roman"/>
                <a:cs typeface="Times New Roman"/>
              </a:rPr>
              <a:t>f</a:t>
            </a:r>
            <a:r>
              <a:rPr dirty="0" sz="2000" spc="-15">
                <a:latin typeface="Times New Roman"/>
                <a:cs typeface="Times New Roman"/>
              </a:rPr>
              <a:t>e</a:t>
            </a:r>
            <a:r>
              <a:rPr dirty="0" sz="2000">
                <a:latin typeface="Times New Roman"/>
                <a:cs typeface="Times New Roman"/>
              </a:rPr>
              <a:t>r</a:t>
            </a:r>
            <a:r>
              <a:rPr dirty="0" sz="2000" spc="-10">
                <a:latin typeface="Times New Roman"/>
                <a:cs typeface="Times New Roman"/>
              </a:rPr>
              <a:t>e</a:t>
            </a:r>
            <a:r>
              <a:rPr dirty="0" sz="2000" spc="10">
                <a:latin typeface="Times New Roman"/>
                <a:cs typeface="Times New Roman"/>
              </a:rPr>
              <a:t>n</a:t>
            </a:r>
            <a:r>
              <a:rPr dirty="0" sz="2000">
                <a:latin typeface="Times New Roman"/>
                <a:cs typeface="Times New Roman"/>
              </a:rPr>
              <a:t>t</a:t>
            </a:r>
            <a:r>
              <a:rPr dirty="0" sz="2000" spc="-10">
                <a:latin typeface="Times New Roman"/>
                <a:cs typeface="Times New Roman"/>
              </a:rPr>
              <a:t>i</a:t>
            </a:r>
            <a:r>
              <a:rPr dirty="0" sz="2000">
                <a:latin typeface="Times New Roman"/>
                <a:cs typeface="Times New Roman"/>
              </a:rPr>
              <a:t>al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48889" y="4149090"/>
            <a:ext cx="2171700" cy="10287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9370" rIns="0" bIns="0" rtlCol="0" vert="horz">
            <a:spAutoFit/>
          </a:bodyPr>
          <a:lstStyle/>
          <a:p>
            <a:pPr marL="90805" marR="161290">
              <a:lnSpc>
                <a:spcPct val="95700"/>
              </a:lnSpc>
              <a:spcBef>
                <a:spcPts val="310"/>
              </a:spcBef>
            </a:pPr>
            <a:r>
              <a:rPr dirty="0" sz="2000">
                <a:latin typeface="Times New Roman"/>
                <a:cs typeface="Times New Roman"/>
              </a:rPr>
              <a:t>Busbar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differential  </a:t>
            </a:r>
            <a:r>
              <a:rPr dirty="0" sz="2000">
                <a:latin typeface="Times New Roman"/>
                <a:cs typeface="Times New Roman"/>
              </a:rPr>
              <a:t>High </a:t>
            </a:r>
            <a:r>
              <a:rPr dirty="0" sz="2000" spc="-5">
                <a:latin typeface="Times New Roman"/>
                <a:cs typeface="Times New Roman"/>
              </a:rPr>
              <a:t>impedance  type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28057" y="4162425"/>
            <a:ext cx="1937385" cy="149860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 marR="5080">
              <a:lnSpc>
                <a:spcPct val="95700"/>
              </a:lnSpc>
              <a:spcBef>
                <a:spcPts val="204"/>
              </a:spcBef>
            </a:pPr>
            <a:r>
              <a:rPr dirty="0" sz="2000">
                <a:latin typeface="Times New Roman"/>
                <a:cs typeface="Times New Roman"/>
              </a:rPr>
              <a:t>Busbar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differential  </a:t>
            </a:r>
            <a:r>
              <a:rPr dirty="0" sz="2000">
                <a:latin typeface="Times New Roman"/>
                <a:cs typeface="Times New Roman"/>
              </a:rPr>
              <a:t>High </a:t>
            </a:r>
            <a:r>
              <a:rPr dirty="0" sz="2000" spc="-5">
                <a:latin typeface="Times New Roman"/>
                <a:cs typeface="Times New Roman"/>
              </a:rPr>
              <a:t>impedance  type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or</a:t>
            </a:r>
            <a:endParaRPr sz="2000">
              <a:latin typeface="Times New Roman"/>
              <a:cs typeface="Times New Roman"/>
            </a:endParaRPr>
          </a:p>
          <a:p>
            <a:pPr marL="12700" marR="287655">
              <a:lnSpc>
                <a:spcPts val="2300"/>
              </a:lnSpc>
              <a:spcBef>
                <a:spcPts val="55"/>
              </a:spcBef>
            </a:pPr>
            <a:r>
              <a:rPr dirty="0" sz="2000">
                <a:latin typeface="Times New Roman"/>
                <a:cs typeface="Times New Roman"/>
              </a:rPr>
              <a:t>Low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impedance  type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17485" y="4162425"/>
            <a:ext cx="1654810" cy="120650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 marR="5080">
              <a:lnSpc>
                <a:spcPct val="95700"/>
              </a:lnSpc>
              <a:spcBef>
                <a:spcPts val="204"/>
              </a:spcBef>
            </a:pPr>
            <a:r>
              <a:rPr dirty="0" sz="2000">
                <a:latin typeface="Times New Roman"/>
                <a:cs typeface="Times New Roman"/>
              </a:rPr>
              <a:t>Busbar  </a:t>
            </a:r>
            <a:r>
              <a:rPr dirty="0" sz="2000" spc="-5">
                <a:latin typeface="Times New Roman"/>
                <a:cs typeface="Times New Roman"/>
              </a:rPr>
              <a:t>differential  </a:t>
            </a:r>
            <a:r>
              <a:rPr dirty="0" sz="2000">
                <a:latin typeface="Times New Roman"/>
                <a:cs typeface="Times New Roman"/>
              </a:rPr>
              <a:t>Low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impedance  type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82597" y="5877305"/>
            <a:ext cx="7618095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50">
                <a:solidFill>
                  <a:srgbClr val="FF0064"/>
                </a:solidFill>
                <a:latin typeface="Times New Roman"/>
                <a:cs typeface="Times New Roman"/>
              </a:rPr>
              <a:t>High </a:t>
            </a:r>
            <a:r>
              <a:rPr dirty="0" sz="1750" spc="-5">
                <a:solidFill>
                  <a:srgbClr val="FF0064"/>
                </a:solidFill>
                <a:latin typeface="Times New Roman"/>
                <a:cs typeface="Times New Roman"/>
              </a:rPr>
              <a:t>impedance differential protection requires special Class </a:t>
            </a:r>
            <a:r>
              <a:rPr dirty="0" sz="1750">
                <a:solidFill>
                  <a:srgbClr val="FF0064"/>
                </a:solidFill>
                <a:latin typeface="Times New Roman"/>
                <a:cs typeface="Times New Roman"/>
              </a:rPr>
              <a:t>X </a:t>
            </a:r>
            <a:r>
              <a:rPr dirty="0" sz="1750" spc="-5">
                <a:solidFill>
                  <a:srgbClr val="FF0064"/>
                </a:solidFill>
                <a:latin typeface="Times New Roman"/>
                <a:cs typeface="Times New Roman"/>
              </a:rPr>
              <a:t>current</a:t>
            </a:r>
            <a:r>
              <a:rPr dirty="0" sz="1750" spc="170">
                <a:solidFill>
                  <a:srgbClr val="FF0064"/>
                </a:solidFill>
                <a:latin typeface="Times New Roman"/>
                <a:cs typeface="Times New Roman"/>
              </a:rPr>
              <a:t> </a:t>
            </a:r>
            <a:r>
              <a:rPr dirty="0" sz="1750" spc="-5">
                <a:solidFill>
                  <a:srgbClr val="FF0064"/>
                </a:solidFill>
                <a:latin typeface="Times New Roman"/>
                <a:cs typeface="Times New Roman"/>
              </a:rPr>
              <a:t>transformers!</a:t>
            </a:r>
            <a:endParaRPr sz="1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2498"/>
            <a:ext cx="6344285" cy="751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945130">
              <a:lnSpc>
                <a:spcPts val="3130"/>
              </a:lnSpc>
              <a:spcBef>
                <a:spcPts val="100"/>
              </a:spcBef>
            </a:pPr>
            <a:r>
              <a:rPr dirty="0" sz="2650" spc="-5"/>
              <a:t>Protección </a:t>
            </a:r>
            <a:r>
              <a:rPr dirty="0" sz="2650"/>
              <a:t>de</a:t>
            </a:r>
            <a:r>
              <a:rPr dirty="0" sz="2650" spc="-50"/>
              <a:t> </a:t>
            </a:r>
            <a:r>
              <a:rPr dirty="0" sz="2650"/>
              <a:t>Barras</a:t>
            </a:r>
            <a:endParaRPr sz="2650"/>
          </a:p>
          <a:p>
            <a:pPr marL="12700">
              <a:lnSpc>
                <a:spcPts val="2590"/>
              </a:lnSpc>
            </a:pPr>
            <a:r>
              <a:rPr dirty="0" u="none" sz="2200" spc="-5" b="0">
                <a:latin typeface="Arial"/>
                <a:cs typeface="Arial"/>
              </a:rPr>
              <a:t>Método del Interlocking Reverso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21080" y="1428115"/>
            <a:ext cx="8648700" cy="49758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977389" y="5476240"/>
            <a:ext cx="7543800" cy="8001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302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260"/>
              </a:spcBef>
            </a:pPr>
            <a:r>
              <a:rPr dirty="0" sz="1400" spc="-5" b="1">
                <a:latin typeface="Arial"/>
                <a:cs typeface="Arial"/>
              </a:rPr>
              <a:t>Feeder protection blocks </a:t>
            </a:r>
            <a:r>
              <a:rPr dirty="0" sz="1400" b="1">
                <a:latin typeface="Arial"/>
                <a:cs typeface="Arial"/>
              </a:rPr>
              <a:t>50 ms </a:t>
            </a:r>
            <a:r>
              <a:rPr dirty="0" sz="1400" spc="-5" b="1">
                <a:latin typeface="Arial"/>
                <a:cs typeface="Arial"/>
              </a:rPr>
              <a:t>element of </a:t>
            </a:r>
            <a:r>
              <a:rPr dirty="0" sz="1400" b="1">
                <a:latin typeface="Arial"/>
                <a:cs typeface="Arial"/>
              </a:rPr>
              <a:t>infeed </a:t>
            </a:r>
            <a:r>
              <a:rPr dirty="0" sz="1400" spc="-5" b="1">
                <a:latin typeface="Arial"/>
                <a:cs typeface="Arial"/>
              </a:rPr>
              <a:t>protection and </a:t>
            </a:r>
            <a:r>
              <a:rPr dirty="0" sz="1400" spc="-10" b="1">
                <a:latin typeface="Arial"/>
                <a:cs typeface="Arial"/>
              </a:rPr>
              <a:t>trips </a:t>
            </a:r>
            <a:r>
              <a:rPr dirty="0" sz="1400" spc="-5" b="1">
                <a:latin typeface="Arial"/>
                <a:cs typeface="Arial"/>
              </a:rPr>
              <a:t>faulted</a:t>
            </a:r>
            <a:r>
              <a:rPr dirty="0" sz="1400" spc="10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feeder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00">
              <a:latin typeface="Times New Roman"/>
              <a:cs typeface="Times New Roman"/>
            </a:endParaRPr>
          </a:p>
          <a:p>
            <a:pPr marL="90805">
              <a:lnSpc>
                <a:spcPct val="100000"/>
              </a:lnSpc>
            </a:pPr>
            <a:r>
              <a:rPr dirty="0" sz="1400" b="1">
                <a:latin typeface="Arial"/>
                <a:cs typeface="Arial"/>
              </a:rPr>
              <a:t>Infeed 50 ms step </a:t>
            </a:r>
            <a:r>
              <a:rPr dirty="0" sz="1400" spc="-5" b="1">
                <a:latin typeface="Arial"/>
                <a:cs typeface="Arial"/>
              </a:rPr>
              <a:t>trips bus </a:t>
            </a:r>
            <a:r>
              <a:rPr dirty="0" sz="1400" b="1">
                <a:latin typeface="Arial"/>
                <a:cs typeface="Arial"/>
              </a:rPr>
              <a:t>as </a:t>
            </a:r>
            <a:r>
              <a:rPr dirty="0" sz="1400" spc="-5" b="1">
                <a:latin typeface="Arial"/>
                <a:cs typeface="Arial"/>
              </a:rPr>
              <a:t>there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no protection </a:t>
            </a:r>
            <a:r>
              <a:rPr dirty="0" sz="1400" b="1">
                <a:latin typeface="Arial"/>
                <a:cs typeface="Arial"/>
              </a:rPr>
              <a:t>pick-up in </a:t>
            </a:r>
            <a:r>
              <a:rPr dirty="0" sz="1400" spc="-5" b="1">
                <a:latin typeface="Arial"/>
                <a:cs typeface="Arial"/>
              </a:rPr>
              <a:t>the</a:t>
            </a:r>
            <a:r>
              <a:rPr dirty="0" sz="1400" spc="-5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feeders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1069594"/>
            <a:ext cx="7385050" cy="751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06905">
              <a:lnSpc>
                <a:spcPts val="3130"/>
              </a:lnSpc>
              <a:spcBef>
                <a:spcPts val="100"/>
              </a:spcBef>
            </a:pPr>
            <a:r>
              <a:rPr dirty="0" sz="2650" spc="-5"/>
              <a:t>Servicio </a:t>
            </a:r>
            <a:r>
              <a:rPr dirty="0" sz="2650"/>
              <a:t>Dual con</a:t>
            </a:r>
            <a:r>
              <a:rPr dirty="0" sz="2650" spc="-45"/>
              <a:t> </a:t>
            </a:r>
            <a:r>
              <a:rPr dirty="0" sz="2650"/>
              <a:t>Transformación</a:t>
            </a:r>
            <a:endParaRPr sz="2650"/>
          </a:p>
          <a:p>
            <a:pPr marL="12700">
              <a:lnSpc>
                <a:spcPts val="2590"/>
              </a:lnSpc>
            </a:pPr>
            <a:r>
              <a:rPr dirty="0" u="none" sz="2200" spc="-5" b="0">
                <a:latin typeface="Arial"/>
                <a:cs typeface="Arial"/>
              </a:rPr>
              <a:t>Selección </a:t>
            </a:r>
            <a:r>
              <a:rPr dirty="0" u="none" sz="2200" spc="-10" b="0">
                <a:latin typeface="Arial"/>
                <a:cs typeface="Arial"/>
              </a:rPr>
              <a:t>de </a:t>
            </a:r>
            <a:r>
              <a:rPr dirty="0" u="none" sz="2200" spc="-5" b="0">
                <a:latin typeface="Arial"/>
                <a:cs typeface="Arial"/>
              </a:rPr>
              <a:t>los Rangos de</a:t>
            </a:r>
            <a:r>
              <a:rPr dirty="0" u="none" sz="2200" spc="30" b="0">
                <a:latin typeface="Arial"/>
                <a:cs typeface="Arial"/>
              </a:rPr>
              <a:t> </a:t>
            </a:r>
            <a:r>
              <a:rPr dirty="0" u="none" sz="2200" spc="-5" b="0">
                <a:latin typeface="Arial"/>
                <a:cs typeface="Arial"/>
              </a:rPr>
              <a:t>Protección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59180" y="2202180"/>
            <a:ext cx="8572500" cy="45351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682498"/>
            <a:ext cx="7383780" cy="751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06905">
              <a:lnSpc>
                <a:spcPts val="3130"/>
              </a:lnSpc>
              <a:spcBef>
                <a:spcPts val="100"/>
              </a:spcBef>
            </a:pPr>
            <a:r>
              <a:rPr dirty="0" sz="2650" spc="-5"/>
              <a:t>Servicio </a:t>
            </a:r>
            <a:r>
              <a:rPr dirty="0" sz="2650"/>
              <a:t>Dual con</a:t>
            </a:r>
            <a:r>
              <a:rPr dirty="0" sz="2650" spc="-55"/>
              <a:t> </a:t>
            </a:r>
            <a:r>
              <a:rPr dirty="0" sz="2650"/>
              <a:t>Transformación</a:t>
            </a:r>
            <a:endParaRPr sz="2650"/>
          </a:p>
          <a:p>
            <a:pPr marL="12700">
              <a:lnSpc>
                <a:spcPts val="2590"/>
              </a:lnSpc>
            </a:pPr>
            <a:r>
              <a:rPr dirty="0" u="none" sz="2200" spc="-5" b="0">
                <a:latin typeface="Arial"/>
                <a:cs typeface="Arial"/>
              </a:rPr>
              <a:t>Funciones </a:t>
            </a:r>
            <a:r>
              <a:rPr dirty="0" u="none" sz="2200" spc="-10" b="0">
                <a:latin typeface="Arial"/>
                <a:cs typeface="Arial"/>
              </a:rPr>
              <a:t>de</a:t>
            </a:r>
            <a:r>
              <a:rPr dirty="0" u="none" sz="2200" spc="-5" b="0">
                <a:latin typeface="Arial"/>
                <a:cs typeface="Arial"/>
              </a:rPr>
              <a:t> </a:t>
            </a:r>
            <a:r>
              <a:rPr dirty="0" u="none" sz="2200" b="0">
                <a:latin typeface="Arial"/>
                <a:cs typeface="Arial"/>
              </a:rPr>
              <a:t>Protección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01750" y="1814830"/>
            <a:ext cx="8086090" cy="47764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Administrador</dc:creator>
  <dc:title>Seminar Contents:</dc:title>
  <dcterms:created xsi:type="dcterms:W3CDTF">2019-08-14T23:13:47Z</dcterms:created>
  <dcterms:modified xsi:type="dcterms:W3CDTF">2019-08-14T23:13:47Z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2019-08-14T00:00:00Z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2019-08-14T00:00:00Z</vt:filetime>
  </property>
</Properties>
</file>